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3"/>
  </p:notesMasterIdLst>
  <p:sldIdLst>
    <p:sldId id="256" r:id="rId2"/>
    <p:sldId id="258" r:id="rId3"/>
    <p:sldId id="273" r:id="rId4"/>
    <p:sldId id="260" r:id="rId5"/>
    <p:sldId id="283" r:id="rId6"/>
    <p:sldId id="286" r:id="rId7"/>
    <p:sldId id="285" r:id="rId8"/>
    <p:sldId id="287" r:id="rId9"/>
    <p:sldId id="288" r:id="rId10"/>
    <p:sldId id="289" r:id="rId11"/>
    <p:sldId id="290" r:id="rId12"/>
    <p:sldId id="291" r:id="rId13"/>
    <p:sldId id="296" r:id="rId14"/>
    <p:sldId id="422" r:id="rId15"/>
    <p:sldId id="274" r:id="rId16"/>
    <p:sldId id="297" r:id="rId17"/>
    <p:sldId id="298" r:id="rId18"/>
    <p:sldId id="292" r:id="rId19"/>
    <p:sldId id="293" r:id="rId20"/>
    <p:sldId id="294" r:id="rId21"/>
    <p:sldId id="295" r:id="rId22"/>
    <p:sldId id="299" r:id="rId23"/>
    <p:sldId id="300" r:id="rId24"/>
    <p:sldId id="301" r:id="rId25"/>
    <p:sldId id="302" r:id="rId26"/>
    <p:sldId id="303" r:id="rId27"/>
    <p:sldId id="304" r:id="rId28"/>
    <p:sldId id="384" r:id="rId29"/>
    <p:sldId id="385" r:id="rId30"/>
    <p:sldId id="305" r:id="rId31"/>
    <p:sldId id="309" r:id="rId32"/>
    <p:sldId id="333" r:id="rId33"/>
    <p:sldId id="335" r:id="rId34"/>
    <p:sldId id="334" r:id="rId35"/>
    <p:sldId id="306" r:id="rId36"/>
    <p:sldId id="308" r:id="rId37"/>
    <p:sldId id="307" r:id="rId38"/>
    <p:sldId id="336" r:id="rId39"/>
    <p:sldId id="337" r:id="rId40"/>
    <p:sldId id="338" r:id="rId41"/>
    <p:sldId id="354" r:id="rId42"/>
    <p:sldId id="355" r:id="rId43"/>
    <p:sldId id="420" r:id="rId44"/>
    <p:sldId id="421" r:id="rId45"/>
    <p:sldId id="356" r:id="rId46"/>
    <p:sldId id="475" r:id="rId47"/>
    <p:sldId id="477" r:id="rId48"/>
    <p:sldId id="549" r:id="rId49"/>
    <p:sldId id="478" r:id="rId50"/>
    <p:sldId id="550" r:id="rId51"/>
    <p:sldId id="552" r:id="rId52"/>
    <p:sldId id="551" r:id="rId53"/>
    <p:sldId id="358" r:id="rId54"/>
    <p:sldId id="519" r:id="rId55"/>
    <p:sldId id="520" r:id="rId56"/>
    <p:sldId id="521" r:id="rId57"/>
    <p:sldId id="522" r:id="rId58"/>
    <p:sldId id="523" r:id="rId59"/>
    <p:sldId id="524" r:id="rId60"/>
    <p:sldId id="357" r:id="rId61"/>
    <p:sldId id="361" r:id="rId62"/>
    <p:sldId id="360" r:id="rId63"/>
    <p:sldId id="362" r:id="rId64"/>
    <p:sldId id="369" r:id="rId65"/>
    <p:sldId id="363" r:id="rId66"/>
    <p:sldId id="364" r:id="rId67"/>
    <p:sldId id="365" r:id="rId68"/>
    <p:sldId id="366" r:id="rId69"/>
    <p:sldId id="367" r:id="rId70"/>
    <p:sldId id="368" r:id="rId71"/>
    <p:sldId id="370" r:id="rId72"/>
    <p:sldId id="371" r:id="rId73"/>
    <p:sldId id="376" r:id="rId74"/>
    <p:sldId id="372" r:id="rId75"/>
    <p:sldId id="373" r:id="rId76"/>
    <p:sldId id="374" r:id="rId77"/>
    <p:sldId id="375" r:id="rId78"/>
    <p:sldId id="525" r:id="rId79"/>
    <p:sldId id="527" r:id="rId80"/>
    <p:sldId id="529" r:id="rId81"/>
    <p:sldId id="377" r:id="rId8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2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2F973-D56D-46B2-92F6-6A9C2C1DB73F}" type="datetimeFigureOut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66806-28EA-47AC-91F8-01F32AC9ECE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619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7580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34E7-EEF5-421B-9100-E513AC34A4E7}" type="datetime1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7DDA-25AF-4A18-9859-1EA2D147AA01}" type="datetime1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45ED6-83C6-483C-B686-635465C999EA}" type="datetime1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7144-29BD-4871-B929-4366E91523EC}" type="datetime1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0857E-ABE9-4C0E-BCF2-16A216EE1D4A}" type="datetime1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1B31-9E72-4858-AE6E-FD173316A426}" type="datetime1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C34D-6A2E-4A9D-9093-5E71289654C5}" type="datetime1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255D5-31A1-40FD-95B9-4107E18BF83C}" type="datetime1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9FDC-D4CB-41AD-9903-B34F8CA3C13F}" type="datetime1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D3042-2717-4605-BD7F-CA490DFB56B8}" type="datetime1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EFCB-0B6F-461B-9C9D-A192E1E9BEE7}" type="datetime1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EC814-C0CC-4CB2-A23A-6E0CA29DE660}" type="datetime1">
              <a:rPr lang="zh-TW" altLang="en-US" smtClean="0"/>
              <a:t>2024/5/9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0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87" y="0"/>
            <a:ext cx="9611626" cy="703650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rot="11174285" flipH="1">
            <a:off x="4550364" y="2804636"/>
            <a:ext cx="107568" cy="360143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4531115" y="3038160"/>
            <a:ext cx="486556" cy="1193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4700621" y="2765408"/>
            <a:ext cx="317051" cy="272467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11174285">
            <a:off x="4668647" y="2757606"/>
            <a:ext cx="50405" cy="5040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rot="7715704" flipH="1">
            <a:off x="4970171" y="2305945"/>
            <a:ext cx="46728" cy="156449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040104" y="2253837"/>
            <a:ext cx="60177" cy="197392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935490" y="2253836"/>
            <a:ext cx="164791" cy="439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 rot="7715704">
            <a:off x="4929353" y="2293365"/>
            <a:ext cx="21897" cy="21896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8000000">
            <a:off x="7677076" y="5471488"/>
            <a:ext cx="138271" cy="495101"/>
          </a:xfrm>
          <a:prstGeom prst="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7709501" y="2763585"/>
            <a:ext cx="285664" cy="253535"/>
          </a:xfrm>
          <a:prstGeom prst="triangle">
            <a:avLst>
              <a:gd name="adj" fmla="val 0"/>
            </a:avLst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216262" y="3731369"/>
            <a:ext cx="5913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網頁製作與排版</a:t>
            </a:r>
            <a:endParaRPr lang="zh-CN" altLang="en-US" sz="4000" dirty="0">
              <a:latin typeface="微軟正黑體" panose="020B0604030504040204" pitchFamily="34" charset="-120"/>
              <a:ea typeface="微軟正黑體" panose="020B0604030504040204" pitchFamily="34" charset="-120"/>
              <a:sym typeface="华文细黑" panose="0201060004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412179" y="4694373"/>
            <a:ext cx="5157610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88900" dist="63500" dir="5400000" algn="t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978038" y="4922701"/>
            <a:ext cx="74376" cy="1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21642" y="2427767"/>
            <a:ext cx="29878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RWD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46943" y="4856378"/>
            <a:ext cx="2626461" cy="536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Reporter </a:t>
            </a:r>
            <a:r>
              <a:rPr lang="zh-CN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：</a:t>
            </a:r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奕雄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,</a:t>
            </a:r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郁雯</a:t>
            </a:r>
          </a:p>
          <a:p>
            <a:pPr algn="ctr"/>
            <a:r>
              <a:rPr lang="en-US" altLang="zh-TW" sz="1200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113.05.09</a:t>
            </a:r>
            <a:endParaRPr lang="zh-CN" altLang="en-US" sz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华文细黑" panose="02010600040101010101" pitchFamily="2" charset="-122"/>
            </a:endParaRPr>
          </a:p>
        </p:txBody>
      </p:sp>
      <p:sp>
        <p:nvSpPr>
          <p:cNvPr id="24" name="投影片編號版面配置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125E-6 -7.40741E-7 L 0.20547 -7.40741E-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3073 2.22222E-6 L -0.15925 2.22222E-6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accel="40000" decel="40000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0.03073 2.22222E-6 L 2.91667E-6 2.22222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388 -0.02686 L 0.14193 0.06828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474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45 -0.02547 L 0.0043 -0.00278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3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/>
      <p:bldP spid="17" grpId="0" animBg="1"/>
      <p:bldP spid="19" grpId="0"/>
      <p:bldP spid="19" grpId="1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4" name="內容版面配置區 2"/>
          <p:cNvSpPr txBox="1"/>
          <p:nvPr/>
        </p:nvSpPr>
        <p:spPr>
          <a:xfrm>
            <a:off x="677334" y="1289304"/>
            <a:ext cx="8596668" cy="786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依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HTML5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標準，必要的標籤如下表：</a:t>
            </a:r>
            <a:endParaRPr kumimoji="0" lang="en-US" altLang="zh-TW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網頁必須要有這些標籤，否則就不符合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HTML5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標準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74664" y="2044330"/>
            <a:ext cx="3706777" cy="2446245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&lt;!DOCTYPE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html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&lt;html&gt;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&lt;head&gt;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&lt;/head&gt;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&lt;body&gt;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&lt;/body&gt;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&lt;/html&gt;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77334" y="4730110"/>
          <a:ext cx="6010850" cy="1849120"/>
        </p:xfrm>
        <a:graphic>
          <a:graphicData uri="http://schemas.openxmlformats.org/drawingml/2006/table">
            <a:tbl>
              <a:tblPr firstRow="1" bandRow="1"/>
              <a:tblGrid>
                <a:gridCol w="2222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8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5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標籤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&lt;!DOCTYPE html&gt;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文件類型為</a:t>
                      </a:r>
                      <a:r>
                        <a:rPr lang="en-US" altLang="zh-TW" dirty="0"/>
                        <a:t>HTML5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&lt;html&gt;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HTML</a:t>
                      </a:r>
                      <a:r>
                        <a:rPr lang="zh-TW" altLang="en-US" dirty="0"/>
                        <a:t>開始註記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&lt;head&gt;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文件的中繼資料</a:t>
                      </a:r>
                      <a:r>
                        <a:rPr lang="en-US" altLang="zh-TW" dirty="0"/>
                        <a:t>(metadata)</a:t>
                      </a:r>
                      <a:r>
                        <a:rPr lang="zh-TW" altLang="en-US" dirty="0"/>
                        <a:t>集合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&lt;body&gt;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網頁的主體</a:t>
                      </a:r>
                      <a:endParaRPr lang="en-US" altLang="zh-TW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238" y="1214288"/>
            <a:ext cx="4967988" cy="3327953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438151" y="1214288"/>
            <a:ext cx="6286499" cy="5204188"/>
            <a:chOff x="-515380" y="837174"/>
            <a:chExt cx="6286499" cy="5204188"/>
          </a:xfrm>
        </p:grpSpPr>
        <p:sp>
          <p:nvSpPr>
            <p:cNvPr id="22" name="矩形 21"/>
            <p:cNvSpPr/>
            <p:nvPr/>
          </p:nvSpPr>
          <p:spPr>
            <a:xfrm>
              <a:off x="-515380" y="837174"/>
              <a:ext cx="6286499" cy="5204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TW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&lt;html&gt;</a:t>
              </a: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zh-TW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&lt;/html&gt;</a:t>
              </a:r>
              <a:endPara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3" name="群組 22"/>
            <p:cNvGrpSpPr/>
            <p:nvPr/>
          </p:nvGrpSpPr>
          <p:grpSpPr>
            <a:xfrm>
              <a:off x="-255455" y="1258328"/>
              <a:ext cx="5766648" cy="1236101"/>
              <a:chOff x="-255455" y="1423791"/>
              <a:chExt cx="5766648" cy="1236101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-255455" y="1423791"/>
                <a:ext cx="5766648" cy="123610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r>
                  <a:rPr lang="en-US" altLang="zh-TW" dirty="0">
                    <a:solidFill>
                      <a:schemeClr val="accent4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&lt;head&gt;</a:t>
                </a:r>
              </a:p>
              <a:p>
                <a:endPara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altLang="zh-TW" dirty="0">
                    <a:solidFill>
                      <a:schemeClr val="accent4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&lt;/head&gt;</a:t>
                </a:r>
                <a:endParaRPr lang="zh-TW" altLang="en-US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0" y="1845580"/>
                <a:ext cx="5207726" cy="3925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&lt;title&gt;Page title&lt;/title&gt;</a:t>
                </a:r>
                <a:endParaRPr lang="zh-TW" alt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-255455" y="2756202"/>
              <a:ext cx="5766648" cy="271278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&lt;body&gt;</a:t>
              </a: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&lt;/body&gt;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27599" y="3312991"/>
              <a:ext cx="4657909" cy="399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&lt;h1&gt;This is a heading&lt;/h1&gt;</a:t>
              </a:r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27599" y="3848543"/>
              <a:ext cx="4657909" cy="399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&lt;p&gt;This is a paragraph.&lt;/p&gt;</a:t>
              </a:r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27598" y="4407493"/>
              <a:ext cx="4657909" cy="399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&lt;p&gt;This is another paragraph.&lt;/p&gt;</a:t>
              </a:r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7596510" y="5472091"/>
            <a:ext cx="399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習慣以 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的角度做想像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Meta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4" name="內容版面配置區 2"/>
          <p:cNvSpPr txBox="1"/>
          <p:nvPr/>
        </p:nvSpPr>
        <p:spPr>
          <a:xfrm>
            <a:off x="677334" y="1111649"/>
            <a:ext cx="8596668" cy="4511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中繼資料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(Metadata)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是描述其它資料的資料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的中繼資料，是瀏覽器會使用的，不會顯示在網頁上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常見的中繼資料如下：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中文網頁請使用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UTF-8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字元集，以使用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Unicode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字元編碼呈現中文字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755710" y="2321560"/>
          <a:ext cx="10556723" cy="2672080"/>
        </p:xfrm>
        <a:graphic>
          <a:graphicData uri="http://schemas.openxmlformats.org/drawingml/2006/table">
            <a:tbl>
              <a:tblPr firstRow="1" bandRow="1"/>
              <a:tblGrid>
                <a:gridCol w="1195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7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標籤名稱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舉例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&lt;title&gt;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文件標題、書籤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我的最愛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的預設名稱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&lt;title&gt;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我的網頁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&lt;/title&gt;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&lt;meta&gt;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一般中繼資料，可設定字元集</a:t>
                      </a:r>
                      <a:r>
                        <a:rPr lang="en-US" altLang="zh-TW" dirty="0"/>
                        <a:t>(charset)</a:t>
                      </a:r>
                      <a:r>
                        <a:rPr lang="zh-TW" altLang="en-US" dirty="0"/>
                        <a:t>、使用者可見區域</a:t>
                      </a:r>
                      <a:r>
                        <a:rPr lang="en-US" altLang="zh-TW" dirty="0"/>
                        <a:t>(viewport)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&lt;meta charset="UTF-8"&gt;</a:t>
                      </a:r>
                    </a:p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&lt;meta name="viewport" content="width=device-width, initial-scale=1.0"&gt;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&lt;link&gt;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將文件連結</a:t>
                      </a:r>
                      <a:r>
                        <a:rPr lang="en-US" altLang="zh-TW" dirty="0"/>
                        <a:t>CSS</a:t>
                      </a:r>
                      <a:r>
                        <a:rPr lang="zh-TW" altLang="en-US" dirty="0"/>
                        <a:t>檔案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&lt;link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rel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="stylesheet"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="abc.css"&gt;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&lt;script&gt;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將文件加入</a:t>
                      </a:r>
                      <a:r>
                        <a:rPr lang="en-US" altLang="zh-TW" dirty="0"/>
                        <a:t>JavaScript</a:t>
                      </a:r>
                      <a:r>
                        <a:rPr lang="zh-TW" altLang="en-US" dirty="0"/>
                        <a:t>檔案或程式碼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&lt;script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src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="abc.js"&gt;&lt;/script&gt;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2654935" y="5692775"/>
            <a:ext cx="6917690" cy="100584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&lt;meta http-</a:t>
            </a:r>
            <a:r>
              <a:rPr lang="en-US" altLang="zh-TW" sz="1200" dirty="0" err="1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equiv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="Content-Type" content="text/html; charset=utf-8" /&gt;</a:t>
            </a:r>
          </a:p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&lt;meta charset="utf-8" /&gt;</a:t>
            </a:r>
          </a:p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&lt;meta http-</a:t>
            </a:r>
            <a:r>
              <a:rPr lang="en-US" altLang="zh-TW" sz="1200" dirty="0" err="1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equiv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="X-UA-Compatible" content="IE=</a:t>
            </a:r>
            <a:r>
              <a:rPr lang="en-US" altLang="zh-TW" sz="1200" dirty="0" err="1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edge,chrome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=1" /&gt;</a:t>
            </a:r>
          </a:p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&lt;meta name="viewport" content="width=device-width, initial-scale=1.0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, 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shrink-to-fit=no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"/&gt;</a:t>
            </a:r>
          </a:p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&lt;title&gt;</a:t>
            </a:r>
            <a:r>
              <a:rPr lang="zh-TW" altLang="en-US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網頁標題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&lt;/title&gt;</a:t>
            </a:r>
            <a:endParaRPr lang="zh-TW" altLang="en-US" sz="1200" dirty="0">
              <a:solidFill>
                <a:prstClr val="black"/>
              </a:solidFill>
              <a:latin typeface="Trebuchet MS" panose="020B0603020202020204"/>
              <a:ea typeface="微軟正黑體" panose="020B0604030504040204" pitchFamily="34" charset="-120"/>
            </a:endParaRPr>
          </a:p>
        </p:txBody>
      </p:sp>
      <p:sp>
        <p:nvSpPr>
          <p:cNvPr id="9" name="橢圓形圖說文字 4"/>
          <p:cNvSpPr/>
          <p:nvPr/>
        </p:nvSpPr>
        <p:spPr>
          <a:xfrm>
            <a:off x="8358899" y="5558240"/>
            <a:ext cx="3482119" cy="376222"/>
          </a:xfrm>
          <a:prstGeom prst="wedgeEllipseCallout">
            <a:avLst>
              <a:gd name="adj1" fmla="val -58436"/>
              <a:gd name="adj2" fmla="val 82109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/>
              <a:t>每張網頁  </a:t>
            </a:r>
            <a:r>
              <a:rPr lang="en-US" altLang="zh-TW" sz="1200" b="1" dirty="0"/>
              <a:t>head</a:t>
            </a:r>
            <a:r>
              <a:rPr lang="zh-TW" altLang="en-US" sz="1200" b="1" dirty="0"/>
              <a:t> 區段內都要有這些</a:t>
            </a:r>
            <a:endParaRPr lang="en-US" altLang="zh-TW" sz="12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 建立空白頁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12" y="1671206"/>
            <a:ext cx="2428875" cy="47625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03052" y="1330919"/>
            <a:ext cx="36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1.Myweb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底下新增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0empty.html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05205" y="2632075"/>
            <a:ext cx="6570980" cy="24707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/>
              <a:t>&lt;!DOCTYPE html&gt;</a:t>
            </a:r>
          </a:p>
          <a:p>
            <a:r>
              <a:rPr lang="en-US" altLang="zh-TW" sz="1200" dirty="0"/>
              <a:t>&lt;html&gt;</a:t>
            </a:r>
          </a:p>
          <a:p>
            <a:r>
              <a:rPr lang="en-US" altLang="zh-TW" sz="1200" dirty="0"/>
              <a:t>&lt;head&gt;</a:t>
            </a:r>
          </a:p>
          <a:p>
            <a:r>
              <a:rPr lang="en-US" altLang="zh-TW" sz="1200" dirty="0"/>
              <a:t>&lt;meta http-</a:t>
            </a:r>
            <a:r>
              <a:rPr lang="en-US" altLang="zh-TW" sz="1200" dirty="0" err="1"/>
              <a:t>equiv</a:t>
            </a:r>
            <a:r>
              <a:rPr lang="en-US" altLang="zh-TW" sz="1200" dirty="0"/>
              <a:t>="Content-Type" content="text/html; charset=utf-8" /&gt;</a:t>
            </a:r>
          </a:p>
          <a:p>
            <a:r>
              <a:rPr lang="en-US" altLang="zh-TW" sz="1200" dirty="0"/>
              <a:t>&lt;meta charset="utf-8" /&gt;</a:t>
            </a:r>
          </a:p>
          <a:p>
            <a:r>
              <a:rPr lang="en-US" altLang="zh-TW" sz="1200" dirty="0"/>
              <a:t>&lt;meta http-</a:t>
            </a:r>
            <a:r>
              <a:rPr lang="en-US" altLang="zh-TW" sz="1200" dirty="0" err="1"/>
              <a:t>equiv</a:t>
            </a:r>
            <a:r>
              <a:rPr lang="en-US" altLang="zh-TW" sz="1200" dirty="0"/>
              <a:t>="X-UA-Compatible" content="IE=</a:t>
            </a:r>
            <a:r>
              <a:rPr lang="en-US" altLang="zh-TW" sz="1200" dirty="0" err="1"/>
              <a:t>edge,chrome</a:t>
            </a:r>
            <a:r>
              <a:rPr lang="en-US" altLang="zh-TW" sz="1200" dirty="0"/>
              <a:t>=1" /&gt;</a:t>
            </a:r>
          </a:p>
          <a:p>
            <a:r>
              <a:rPr lang="en-US" altLang="zh-TW" sz="1200" dirty="0"/>
              <a:t>&lt;meta name="viewport" content="width=device-width, initial-scale=1.0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, 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shrink-to-fit=no</a:t>
            </a:r>
            <a:r>
              <a:rPr lang="en-US" altLang="zh-TW" sz="1200" dirty="0"/>
              <a:t>" /&gt;</a:t>
            </a:r>
          </a:p>
          <a:p>
            <a:r>
              <a:rPr lang="en-US" altLang="zh-TW" sz="1200" dirty="0"/>
              <a:t>&lt;title&gt;&lt;/title&gt;</a:t>
            </a:r>
          </a:p>
          <a:p>
            <a:r>
              <a:rPr lang="en-US" altLang="zh-TW" sz="1200" dirty="0"/>
              <a:t>&lt;/head&gt;</a:t>
            </a:r>
          </a:p>
          <a:p>
            <a:r>
              <a:rPr lang="en-US" altLang="zh-TW" sz="1200" dirty="0"/>
              <a:t>&lt;body&gt;</a:t>
            </a:r>
          </a:p>
          <a:p>
            <a:r>
              <a:rPr lang="en-US" altLang="zh-TW" sz="1200" dirty="0"/>
              <a:t>&lt;a&gt;Hello world!&lt;/a&gt;</a:t>
            </a:r>
          </a:p>
          <a:p>
            <a:r>
              <a:rPr lang="en-US" altLang="zh-TW" sz="1200" dirty="0"/>
              <a:t>&lt;/body&gt;</a:t>
            </a:r>
          </a:p>
          <a:p>
            <a:r>
              <a:rPr lang="en-US" altLang="zh-TW" sz="1200" dirty="0"/>
              <a:t>&lt;/html&gt;</a:t>
            </a:r>
            <a:endParaRPr lang="zh-TW" altLang="en-US" sz="12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03052" y="2347747"/>
            <a:ext cx="36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將下述文字複製貼上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02970" y="5263515"/>
            <a:ext cx="4203065" cy="148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然後按下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alt + shift + f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自動排版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然後按下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ctrl + s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alt + shift + a 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則可以撰寫註解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347" y="1622588"/>
            <a:ext cx="3829050" cy="485775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7186087" y="1330919"/>
            <a:ext cx="4396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右鍵以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live server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開啟，以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422" y="2971638"/>
            <a:ext cx="3400900" cy="17052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學習資源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2298065" y="1927860"/>
            <a:ext cx="442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https://www.w3schools.com/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65935"/>
            <a:ext cx="1082040" cy="692785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2681605" y="314261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https://caniuse.com/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" y="3069590"/>
            <a:ext cx="1657350" cy="514350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2298065" y="4468495"/>
            <a:ext cx="2967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https://getbootstrap.com/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230" y="4360545"/>
            <a:ext cx="683260" cy="59055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1917700" y="55181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https://www.figma.com/</a:t>
            </a: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250" y="5445125"/>
            <a:ext cx="552450" cy="514350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7548245" y="1927860"/>
            <a:ext cx="43021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https://www.pexels.com/zh-TW/license/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070" y="1820545"/>
            <a:ext cx="1400175" cy="542925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6487795" y="2703830"/>
            <a:ext cx="4613910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https://free.com.tw/40-resources-every-designer-should-know/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8340090" y="435800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https://freestocks.org/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487795" y="4360545"/>
            <a:ext cx="185229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日常感素材圖庫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8531225" y="375348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https://formostock.com/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6477000" y="3756025"/>
            <a:ext cx="205422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台灣本土圖庫平台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6487795" y="4875530"/>
            <a:ext cx="5280025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https://unsplash.com/collections/178743/the-garden-of-daydreams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6487795" y="5690235"/>
            <a:ext cx="3101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https://www.photo-ac.com/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D0E1D3F-7F78-406A-A76D-30B83759A52E}" type="slidenum">
              <a:rPr lang="zh-TW" altLang="en-US" smtClean="0"/>
              <a:t>15</a:t>
            </a:fld>
            <a:endParaRPr lang="zh-TW" altLang="en-US"/>
          </a:p>
        </p:txBody>
      </p:sp>
      <p:sp useBgFill="1">
        <p:nvSpPr>
          <p:cNvPr id="263" name="矩形 262"/>
          <p:cNvSpPr/>
          <p:nvPr/>
        </p:nvSpPr>
        <p:spPr>
          <a:xfrm>
            <a:off x="3607711" y="2908169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grpSp>
        <p:nvGrpSpPr>
          <p:cNvPr id="264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265" name="Freeform 77"/>
            <p:cNvSpPr/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78"/>
            <p:cNvSpPr/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79"/>
            <p:cNvSpPr/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80"/>
            <p:cNvSpPr/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81"/>
            <p:cNvSpPr/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82"/>
            <p:cNvSpPr/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83"/>
            <p:cNvSpPr/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84"/>
            <p:cNvSpPr/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85"/>
            <p:cNvSpPr/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86"/>
            <p:cNvSpPr/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88"/>
            <p:cNvSpPr/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89"/>
            <p:cNvSpPr/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90"/>
            <p:cNvSpPr/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91"/>
            <p:cNvSpPr/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92"/>
            <p:cNvSpPr/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93"/>
            <p:cNvSpPr/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94"/>
            <p:cNvSpPr/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95"/>
            <p:cNvSpPr/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96"/>
            <p:cNvSpPr/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97"/>
            <p:cNvSpPr/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98"/>
            <p:cNvSpPr/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99"/>
            <p:cNvSpPr/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100"/>
            <p:cNvSpPr/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101"/>
            <p:cNvSpPr/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102"/>
            <p:cNvSpPr/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103"/>
            <p:cNvSpPr/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104"/>
            <p:cNvSpPr/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105"/>
            <p:cNvSpPr/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106"/>
            <p:cNvSpPr/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107"/>
            <p:cNvSpPr/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108"/>
            <p:cNvSpPr/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109"/>
            <p:cNvSpPr/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110"/>
            <p:cNvSpPr/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111"/>
            <p:cNvSpPr/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112"/>
            <p:cNvSpPr/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113"/>
            <p:cNvSpPr/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114"/>
            <p:cNvSpPr/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115"/>
            <p:cNvSpPr/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116"/>
            <p:cNvSpPr/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117"/>
            <p:cNvSpPr/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18"/>
            <p:cNvSpPr/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19"/>
            <p:cNvSpPr/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20"/>
            <p:cNvSpPr/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21"/>
            <p:cNvSpPr/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87"/>
            <p:cNvSpPr/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122"/>
            <p:cNvSpPr/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83" name="文本框 50"/>
          <p:cNvSpPr txBox="1"/>
          <p:nvPr/>
        </p:nvSpPr>
        <p:spPr>
          <a:xfrm>
            <a:off x="3853560" y="0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altLang="zh-CN" sz="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4" name="文本框 52"/>
          <p:cNvSpPr txBox="1"/>
          <p:nvPr/>
        </p:nvSpPr>
        <p:spPr>
          <a:xfrm>
            <a:off x="1434163" y="4571537"/>
            <a:ext cx="9097818" cy="102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DataTables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 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Gallery</a:t>
            </a:r>
          </a:p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文繞圖  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Image Slider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   ◆ </a:t>
            </a:r>
            <a:r>
              <a:rPr lang="en-US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Chart</a:t>
            </a:r>
          </a:p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zh-CN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79145" y="1052195"/>
            <a:ext cx="225996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a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超連結  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78939" y="1627776"/>
            <a:ext cx="9882909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超連結是使用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&lt;a&gt;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的標籤，將連結的目標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網址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設定於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href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的屬性裡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網址可以是絕對路徑和相對路徑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元件很多都會有「屬性」，可以針對元件，做更多設定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04717" y="2024940"/>
            <a:ext cx="6849205" cy="360204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&lt;a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href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="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網址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target="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開視窗方式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"&gt;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顯示內容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文字或圖片等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)&lt;/a&gt;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78939" y="5125276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p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段落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(Paragraph)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 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78939" y="5771607"/>
            <a:ext cx="6845597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換行標籤是使用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br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或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br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 /&gt;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，代表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line break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的意思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使用           可以換行，但是不會建立新的段落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1722940" y="6143204"/>
            <a:ext cx="628951" cy="360204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br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&gt;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816896" y="3070723"/>
          <a:ext cx="10105461" cy="1854200"/>
        </p:xfrm>
        <a:graphic>
          <a:graphicData uri="http://schemas.openxmlformats.org/drawingml/2006/table">
            <a:tbl>
              <a:tblPr firstRow="1" bandRow="1"/>
              <a:tblGrid>
                <a:gridCol w="1196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3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5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target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舉例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_blank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在新的分頁開啟連結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 target="_blank"&gt;&lt;/a&gt;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_self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在現在的分頁開啟連結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 target="_self"&gt;&lt;/a&gt;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_parent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在父框架</a:t>
                      </a:r>
                      <a:r>
                        <a:rPr lang="en-US" altLang="zh-TW" dirty="0"/>
                        <a:t>(parent frame)</a:t>
                      </a:r>
                      <a:r>
                        <a:rPr lang="zh-TW" altLang="en-US" dirty="0"/>
                        <a:t>開啟連結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 target="_parent"&gt;&lt;/a&gt;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Iframe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id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在特定的框架</a:t>
                      </a:r>
                      <a:r>
                        <a:rPr lang="en-US" altLang="zh-TW" dirty="0"/>
                        <a:t>(frame)</a:t>
                      </a:r>
                      <a:r>
                        <a:rPr lang="zh-TW" altLang="en-US" dirty="0"/>
                        <a:t>開啟連結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 target="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FrameName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矩形 30"/>
          <p:cNvSpPr/>
          <p:nvPr/>
        </p:nvSpPr>
        <p:spPr>
          <a:xfrm>
            <a:off x="778939" y="780149"/>
            <a:ext cx="3017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 元件說明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3" name="直線接點 32"/>
          <p:cNvCxnSpPr/>
          <p:nvPr/>
        </p:nvCxnSpPr>
        <p:spPr>
          <a:xfrm>
            <a:off x="83127" y="5090000"/>
            <a:ext cx="11988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0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1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78939" y="780149"/>
            <a:ext cx="3017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 元件說明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78939" y="1117085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img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圖片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(Image)  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78939" y="1763416"/>
            <a:ext cx="6156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img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標籤只有包含屬性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856957" y="1740148"/>
            <a:ext cx="3710789" cy="360204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img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 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src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="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路徑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 alt="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文字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"&gt;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778939" y="2132748"/>
          <a:ext cx="9667388" cy="2225040"/>
        </p:xfrm>
        <a:graphic>
          <a:graphicData uri="http://schemas.openxmlformats.org/drawingml/2006/table">
            <a:tbl>
              <a:tblPr firstRow="1" bandRow="1"/>
              <a:tblGrid>
                <a:gridCol w="1027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5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屬性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舉例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src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圖片路徑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必填</a:t>
                      </a:r>
                      <a:r>
                        <a:rPr lang="en-US" altLang="zh-TW" dirty="0"/>
                        <a:t>)(</a:t>
                      </a:r>
                      <a:r>
                        <a:rPr lang="zh-TW" altLang="en-US" dirty="0"/>
                        <a:t>預設是在相同目錄內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src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="abc.jpg"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alt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圖片無法顯示時的替代文字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必填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alt="</a:t>
                      </a:r>
                      <a:r>
                        <a:rPr lang="en-US" altLang="zh-TW" sz="18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abc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style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CSS</a:t>
                      </a:r>
                      <a:r>
                        <a:rPr lang="zh-TW" altLang="en-US" dirty="0"/>
                        <a:t>設定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style="width:128px;height:128px"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width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圖片寬度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width="128"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height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圖片高度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height="128"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778939" y="4460600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div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矩形區域</a:t>
            </a:r>
          </a:p>
        </p:txBody>
      </p:sp>
      <p:cxnSp>
        <p:nvCxnSpPr>
          <p:cNvPr id="26" name="直線接點 25"/>
          <p:cNvCxnSpPr/>
          <p:nvPr/>
        </p:nvCxnSpPr>
        <p:spPr>
          <a:xfrm>
            <a:off x="83127" y="4452695"/>
            <a:ext cx="11988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78939" y="5107138"/>
            <a:ext cx="10951243" cy="117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&lt;div&gt;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標籤，代表一個可以放很多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元件的</a:t>
            </a:r>
            <a:r>
              <a:rPr kumimoji="0" lang="zh-TW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容器</a:t>
            </a:r>
            <a:r>
              <a:rPr kumimoji="0" lang="en-US" altLang="zh-TW" sz="18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container)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，是一個區塊的概念，是很常用的標籤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&lt;div&gt;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可以設定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style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和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class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屬性，來設定它的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CSS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樣式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元件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可以設定</a:t>
            </a:r>
            <a:r>
              <a:rPr kumimoji="0" lang="en-US" altLang="zh-TW" sz="18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id</a:t>
            </a:r>
            <a:r>
              <a:rPr kumimoji="0" lang="zh-TW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屬性</a:t>
            </a:r>
            <a:r>
              <a:rPr kumimoji="0" lang="zh-TW" altLang="en-US" sz="1800" b="0" i="0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或 </a:t>
            </a:r>
            <a:r>
              <a:rPr kumimoji="0" lang="en-US" altLang="zh-TW" sz="18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class</a:t>
            </a:r>
            <a:r>
              <a:rPr kumimoji="0" lang="zh-TW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屬性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，來為它命名，之後可以設定連結及後續控制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047743" y="6279011"/>
            <a:ext cx="5396765" cy="360204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id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只能給一個元件用一次  ；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class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可以多個元件共用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1379863"/>
            <a:ext cx="11688806" cy="2981741"/>
          </a:xfrm>
          <a:prstGeom prst="rect">
            <a:avLst/>
          </a:prstGeom>
        </p:spPr>
      </p:pic>
      <p:sp>
        <p:nvSpPr>
          <p:cNvPr id="7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</a:p>
        </p:txBody>
      </p:sp>
      <p:sp>
        <p:nvSpPr>
          <p:cNvPr id="13" name="矩形 12"/>
          <p:cNvSpPr/>
          <p:nvPr/>
        </p:nvSpPr>
        <p:spPr>
          <a:xfrm>
            <a:off x="258645" y="4561208"/>
            <a:ext cx="5735756" cy="18994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561359" y="421308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最外層長方塊</a:t>
            </a:r>
          </a:p>
        </p:txBody>
      </p:sp>
      <p:sp>
        <p:nvSpPr>
          <p:cNvPr id="17" name="矩形 16"/>
          <p:cNvSpPr/>
          <p:nvPr/>
        </p:nvSpPr>
        <p:spPr>
          <a:xfrm>
            <a:off x="2600045" y="4641396"/>
            <a:ext cx="2158966" cy="1739065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031702" y="531689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方塊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x4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22358" y="4854024"/>
            <a:ext cx="1731170" cy="848789"/>
          </a:xfrm>
          <a:prstGeom prst="rect">
            <a:avLst/>
          </a:pr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3313020" y="50635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</a:t>
            </a:r>
          </a:p>
        </p:txBody>
      </p:sp>
      <p:sp>
        <p:nvSpPr>
          <p:cNvPr id="22" name="矩形 21"/>
          <p:cNvSpPr/>
          <p:nvPr/>
        </p:nvSpPr>
        <p:spPr>
          <a:xfrm>
            <a:off x="2822357" y="5780876"/>
            <a:ext cx="1731170" cy="412553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3301422" y="57890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</a:p>
        </p:txBody>
      </p:sp>
      <p:sp>
        <p:nvSpPr>
          <p:cNvPr id="28" name="矩形 27"/>
          <p:cNvSpPr/>
          <p:nvPr/>
        </p:nvSpPr>
        <p:spPr>
          <a:xfrm>
            <a:off x="2731638" y="4756728"/>
            <a:ext cx="1895780" cy="151476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3185717" y="6330469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超連結</a:t>
            </a:r>
          </a:p>
        </p:txBody>
      </p:sp>
      <p:sp>
        <p:nvSpPr>
          <p:cNvPr id="31" name="矩形 30"/>
          <p:cNvSpPr/>
          <p:nvPr/>
        </p:nvSpPr>
        <p:spPr>
          <a:xfrm>
            <a:off x="346693" y="4641396"/>
            <a:ext cx="2158966" cy="1739065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5044190" y="5297650"/>
            <a:ext cx="8763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  。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6429914" y="4231970"/>
            <a:ext cx="55692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&lt;div&gt;</a:t>
            </a: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&lt;div&gt;</a:t>
            </a: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&lt;a </a:t>
            </a:r>
            <a:r>
              <a:rPr lang="en-US" altLang="zh-TW" b="1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=“https://……” target=“_blank”&gt;</a:t>
            </a: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b="1" dirty="0" err="1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 err="1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=“image/1.jpg”/&gt;</a:t>
            </a: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&lt;p&gt;</a:t>
            </a:r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智能客服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&lt;/a&gt;</a:t>
            </a: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&lt;/div&gt;</a:t>
            </a:r>
            <a:endParaRPr lang="zh-TW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…</a:t>
            </a: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&lt;/div&gt;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40" y="780149"/>
            <a:ext cx="2749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2713788" y="0"/>
            <a:ext cx="9478212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&lt;div  id='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hbox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target='_blank'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</a:t>
            </a: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https://d102ccsweb.taipower.com.tw/Webhook/?eservice=TPCWEB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='image/1.jpg'/&gt;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&lt;p&gt;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智能客服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&lt;/a&gt;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&lt;/div&gt;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&lt;a target='_blank'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='https://etp.taipower.com.tw/' 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='image/2.jpg'/&gt;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&lt;p&gt;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電力交易平台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&lt;/a&gt;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&lt;/div&gt;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&lt;a target='_blank'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https://ami-meter.taipower.com.tw/views/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home.php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 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='image/3.jpg'/&gt;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&lt;p&gt;AMI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智慧電表資訊網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&lt;/a&gt;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&lt;/div&gt;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&lt;a target='_blank'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https://www.taipower.com.tw/tc/page.aspx?mid=6608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 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='image/4.jpg'/&gt;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&lt;p&gt;ADR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自動需量反應平台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&lt;/a&gt;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&lt;/div&gt;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&lt;/div&gt;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&lt;/body&gt;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460" y="1529028"/>
            <a:ext cx="2583642" cy="434109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4" name="橢圓形圖說文字 4"/>
          <p:cNvSpPr/>
          <p:nvPr/>
        </p:nvSpPr>
        <p:spPr>
          <a:xfrm>
            <a:off x="258644" y="2207492"/>
            <a:ext cx="1641676" cy="530710"/>
          </a:xfrm>
          <a:prstGeom prst="wedgeEllipseCallout">
            <a:avLst>
              <a:gd name="adj1" fmla="val 58068"/>
              <a:gd name="adj2" fmla="val 35464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/>
              <a:t>沒有任何排版的原始狀態</a:t>
            </a:r>
            <a:endParaRPr lang="en-US" altLang="zh-TW" sz="12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群組 113"/>
          <p:cNvGrpSpPr/>
          <p:nvPr/>
        </p:nvGrpSpPr>
        <p:grpSpPr>
          <a:xfrm rot="960829">
            <a:off x="164332" y="4154686"/>
            <a:ext cx="12390959" cy="3850034"/>
            <a:chOff x="-41897" y="761037"/>
            <a:chExt cx="12390959" cy="3850034"/>
          </a:xfrm>
        </p:grpSpPr>
        <p:sp>
          <p:nvSpPr>
            <p:cNvPr id="5" name="Freeform 191"/>
            <p:cNvSpPr/>
            <p:nvPr/>
          </p:nvSpPr>
          <p:spPr bwMode="auto">
            <a:xfrm>
              <a:off x="9903748" y="1448093"/>
              <a:ext cx="89145" cy="77073"/>
            </a:xfrm>
            <a:custGeom>
              <a:avLst/>
              <a:gdLst>
                <a:gd name="T0" fmla="*/ 41 w 81"/>
                <a:gd name="T1" fmla="*/ 0 h 70"/>
                <a:gd name="T2" fmla="*/ 24 w 81"/>
                <a:gd name="T3" fmla="*/ 4 h 70"/>
                <a:gd name="T4" fmla="*/ 9 w 81"/>
                <a:gd name="T5" fmla="*/ 51 h 70"/>
                <a:gd name="T6" fmla="*/ 41 w 81"/>
                <a:gd name="T7" fmla="*/ 70 h 70"/>
                <a:gd name="T8" fmla="*/ 57 w 81"/>
                <a:gd name="T9" fmla="*/ 66 h 70"/>
                <a:gd name="T10" fmla="*/ 72 w 81"/>
                <a:gd name="T11" fmla="*/ 19 h 70"/>
                <a:gd name="T12" fmla="*/ 41 w 81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70">
                  <a:moveTo>
                    <a:pt x="41" y="0"/>
                  </a:moveTo>
                  <a:cubicBezTo>
                    <a:pt x="35" y="0"/>
                    <a:pt x="30" y="1"/>
                    <a:pt x="24" y="4"/>
                  </a:cubicBezTo>
                  <a:cubicBezTo>
                    <a:pt x="7" y="13"/>
                    <a:pt x="0" y="34"/>
                    <a:pt x="9" y="51"/>
                  </a:cubicBezTo>
                  <a:cubicBezTo>
                    <a:pt x="16" y="64"/>
                    <a:pt x="28" y="70"/>
                    <a:pt x="41" y="70"/>
                  </a:cubicBezTo>
                  <a:cubicBezTo>
                    <a:pt x="46" y="70"/>
                    <a:pt x="52" y="69"/>
                    <a:pt x="57" y="66"/>
                  </a:cubicBezTo>
                  <a:cubicBezTo>
                    <a:pt x="75" y="57"/>
                    <a:pt x="81" y="36"/>
                    <a:pt x="72" y="19"/>
                  </a:cubicBezTo>
                  <a:cubicBezTo>
                    <a:pt x="66" y="6"/>
                    <a:pt x="53" y="0"/>
                    <a:pt x="4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197"/>
            <p:cNvSpPr/>
            <p:nvPr/>
          </p:nvSpPr>
          <p:spPr bwMode="auto">
            <a:xfrm>
              <a:off x="10405189" y="1455986"/>
              <a:ext cx="59430" cy="33894"/>
            </a:xfrm>
            <a:custGeom>
              <a:avLst/>
              <a:gdLst>
                <a:gd name="T0" fmla="*/ 1 w 54"/>
                <a:gd name="T1" fmla="*/ 0 h 31"/>
                <a:gd name="T2" fmla="*/ 4 w 54"/>
                <a:gd name="T3" fmla="*/ 16 h 31"/>
                <a:gd name="T4" fmla="*/ 28 w 54"/>
                <a:gd name="T5" fmla="*/ 31 h 31"/>
                <a:gd name="T6" fmla="*/ 41 w 54"/>
                <a:gd name="T7" fmla="*/ 28 h 31"/>
                <a:gd name="T8" fmla="*/ 54 w 54"/>
                <a:gd name="T9" fmla="*/ 14 h 31"/>
                <a:gd name="T10" fmla="*/ 35 w 54"/>
                <a:gd name="T11" fmla="*/ 18 h 31"/>
                <a:gd name="T12" fmla="*/ 1 w 54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1">
                  <a:moveTo>
                    <a:pt x="1" y="0"/>
                  </a:moveTo>
                  <a:cubicBezTo>
                    <a:pt x="0" y="5"/>
                    <a:pt x="1" y="11"/>
                    <a:pt x="4" y="16"/>
                  </a:cubicBezTo>
                  <a:cubicBezTo>
                    <a:pt x="9" y="26"/>
                    <a:pt x="18" y="31"/>
                    <a:pt x="28" y="31"/>
                  </a:cubicBezTo>
                  <a:cubicBezTo>
                    <a:pt x="33" y="31"/>
                    <a:pt x="37" y="30"/>
                    <a:pt x="41" y="28"/>
                  </a:cubicBezTo>
                  <a:cubicBezTo>
                    <a:pt x="47" y="25"/>
                    <a:pt x="51" y="19"/>
                    <a:pt x="54" y="14"/>
                  </a:cubicBezTo>
                  <a:cubicBezTo>
                    <a:pt x="48" y="17"/>
                    <a:pt x="41" y="18"/>
                    <a:pt x="35" y="18"/>
                  </a:cubicBezTo>
                  <a:cubicBezTo>
                    <a:pt x="22" y="18"/>
                    <a:pt x="9" y="11"/>
                    <a:pt x="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203"/>
            <p:cNvSpPr>
              <a:spLocks noEditPoints="1"/>
            </p:cNvSpPr>
            <p:nvPr/>
          </p:nvSpPr>
          <p:spPr bwMode="auto">
            <a:xfrm>
              <a:off x="8851186" y="2549406"/>
              <a:ext cx="62680" cy="53394"/>
            </a:xfrm>
            <a:custGeom>
              <a:avLst/>
              <a:gdLst>
                <a:gd name="T0" fmla="*/ 45 w 57"/>
                <a:gd name="T1" fmla="*/ 6 h 49"/>
                <a:gd name="T2" fmla="*/ 40 w 57"/>
                <a:gd name="T3" fmla="*/ 47 h 49"/>
                <a:gd name="T4" fmla="*/ 51 w 57"/>
                <a:gd name="T5" fmla="*/ 13 h 49"/>
                <a:gd name="T6" fmla="*/ 45 w 57"/>
                <a:gd name="T7" fmla="*/ 6 h 49"/>
                <a:gd name="T8" fmla="*/ 28 w 57"/>
                <a:gd name="T9" fmla="*/ 0 h 49"/>
                <a:gd name="T10" fmla="*/ 17 w 57"/>
                <a:gd name="T11" fmla="*/ 3 h 49"/>
                <a:gd name="T12" fmla="*/ 6 w 57"/>
                <a:gd name="T13" fmla="*/ 36 h 49"/>
                <a:gd name="T14" fmla="*/ 29 w 57"/>
                <a:gd name="T15" fmla="*/ 49 h 49"/>
                <a:gd name="T16" fmla="*/ 35 w 57"/>
                <a:gd name="T17" fmla="*/ 49 h 49"/>
                <a:gd name="T18" fmla="*/ 41 w 57"/>
                <a:gd name="T19" fmla="*/ 3 h 49"/>
                <a:gd name="T20" fmla="*/ 28 w 57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9">
                  <a:moveTo>
                    <a:pt x="45" y="6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52" y="40"/>
                    <a:pt x="57" y="25"/>
                    <a:pt x="51" y="13"/>
                  </a:cubicBezTo>
                  <a:cubicBezTo>
                    <a:pt x="49" y="10"/>
                    <a:pt x="47" y="8"/>
                    <a:pt x="45" y="6"/>
                  </a:cubicBezTo>
                  <a:moveTo>
                    <a:pt x="28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4"/>
                    <a:pt x="6" y="36"/>
                  </a:cubicBezTo>
                  <a:cubicBezTo>
                    <a:pt x="11" y="45"/>
                    <a:pt x="20" y="49"/>
                    <a:pt x="29" y="49"/>
                  </a:cubicBezTo>
                  <a:cubicBezTo>
                    <a:pt x="31" y="49"/>
                    <a:pt x="33" y="49"/>
                    <a:pt x="35" y="49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7" y="1"/>
                    <a:pt x="33" y="0"/>
                    <a:pt x="28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204"/>
            <p:cNvSpPr/>
            <p:nvPr/>
          </p:nvSpPr>
          <p:spPr bwMode="auto">
            <a:xfrm>
              <a:off x="8889723" y="2552656"/>
              <a:ext cx="11143" cy="50144"/>
            </a:xfrm>
            <a:custGeom>
              <a:avLst/>
              <a:gdLst>
                <a:gd name="T0" fmla="*/ 6 w 10"/>
                <a:gd name="T1" fmla="*/ 0 h 46"/>
                <a:gd name="T2" fmla="*/ 0 w 10"/>
                <a:gd name="T3" fmla="*/ 46 h 46"/>
                <a:gd name="T4" fmla="*/ 5 w 10"/>
                <a:gd name="T5" fmla="*/ 44 h 46"/>
                <a:gd name="T6" fmla="*/ 5 w 10"/>
                <a:gd name="T7" fmla="*/ 44 h 46"/>
                <a:gd name="T8" fmla="*/ 10 w 10"/>
                <a:gd name="T9" fmla="*/ 3 h 46"/>
                <a:gd name="T10" fmla="*/ 6 w 10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6">
                  <a:moveTo>
                    <a:pt x="6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2" y="45"/>
                    <a:pt x="3" y="45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8" y="1"/>
                    <a:pt x="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213"/>
            <p:cNvSpPr/>
            <p:nvPr/>
          </p:nvSpPr>
          <p:spPr bwMode="auto">
            <a:xfrm>
              <a:off x="9748209" y="922508"/>
              <a:ext cx="133718" cy="116074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4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6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214"/>
            <p:cNvSpPr/>
            <p:nvPr/>
          </p:nvSpPr>
          <p:spPr bwMode="auto">
            <a:xfrm>
              <a:off x="9122336" y="1451343"/>
              <a:ext cx="132789" cy="117467"/>
            </a:xfrm>
            <a:custGeom>
              <a:avLst/>
              <a:gdLst>
                <a:gd name="T0" fmla="*/ 61 w 121"/>
                <a:gd name="T1" fmla="*/ 0 h 107"/>
                <a:gd name="T2" fmla="*/ 36 w 121"/>
                <a:gd name="T3" fmla="*/ 6 h 107"/>
                <a:gd name="T4" fmla="*/ 14 w 121"/>
                <a:gd name="T5" fmla="*/ 78 h 107"/>
                <a:gd name="T6" fmla="*/ 61 w 121"/>
                <a:gd name="T7" fmla="*/ 107 h 107"/>
                <a:gd name="T8" fmla="*/ 85 w 121"/>
                <a:gd name="T9" fmla="*/ 100 h 107"/>
                <a:gd name="T10" fmla="*/ 108 w 121"/>
                <a:gd name="T11" fmla="*/ 29 h 107"/>
                <a:gd name="T12" fmla="*/ 61 w 121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07">
                  <a:moveTo>
                    <a:pt x="61" y="0"/>
                  </a:moveTo>
                  <a:cubicBezTo>
                    <a:pt x="52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7"/>
                    <a:pt x="61" y="107"/>
                  </a:cubicBezTo>
                  <a:cubicBezTo>
                    <a:pt x="69" y="107"/>
                    <a:pt x="77" y="105"/>
                    <a:pt x="85" y="100"/>
                  </a:cubicBezTo>
                  <a:cubicBezTo>
                    <a:pt x="111" y="87"/>
                    <a:pt x="121" y="55"/>
                    <a:pt x="108" y="29"/>
                  </a:cubicBezTo>
                  <a:cubicBezTo>
                    <a:pt x="98" y="11"/>
                    <a:pt x="80" y="0"/>
                    <a:pt x="6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215"/>
            <p:cNvSpPr/>
            <p:nvPr/>
          </p:nvSpPr>
          <p:spPr bwMode="auto">
            <a:xfrm>
              <a:off x="10081574" y="1206658"/>
              <a:ext cx="103074" cy="91002"/>
            </a:xfrm>
            <a:custGeom>
              <a:avLst/>
              <a:gdLst>
                <a:gd name="T0" fmla="*/ 47 w 94"/>
                <a:gd name="T1" fmla="*/ 0 h 83"/>
                <a:gd name="T2" fmla="*/ 28 w 94"/>
                <a:gd name="T3" fmla="*/ 5 h 83"/>
                <a:gd name="T4" fmla="*/ 11 w 94"/>
                <a:gd name="T5" fmla="*/ 61 h 83"/>
                <a:gd name="T6" fmla="*/ 47 w 94"/>
                <a:gd name="T7" fmla="*/ 83 h 83"/>
                <a:gd name="T8" fmla="*/ 66 w 94"/>
                <a:gd name="T9" fmla="*/ 78 h 83"/>
                <a:gd name="T10" fmla="*/ 84 w 94"/>
                <a:gd name="T11" fmla="*/ 22 h 83"/>
                <a:gd name="T12" fmla="*/ 47 w 94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3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8" y="75"/>
                    <a:pt x="32" y="83"/>
                    <a:pt x="47" y="83"/>
                  </a:cubicBezTo>
                  <a:cubicBezTo>
                    <a:pt x="54" y="83"/>
                    <a:pt x="60" y="81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217"/>
            <p:cNvSpPr/>
            <p:nvPr/>
          </p:nvSpPr>
          <p:spPr bwMode="auto">
            <a:xfrm>
              <a:off x="10392189" y="1384484"/>
              <a:ext cx="103074" cy="86824"/>
            </a:xfrm>
            <a:custGeom>
              <a:avLst/>
              <a:gdLst>
                <a:gd name="T0" fmla="*/ 47 w 94"/>
                <a:gd name="T1" fmla="*/ 0 h 79"/>
                <a:gd name="T2" fmla="*/ 28 w 94"/>
                <a:gd name="T3" fmla="*/ 5 h 79"/>
                <a:gd name="T4" fmla="*/ 11 w 94"/>
                <a:gd name="T5" fmla="*/ 61 h 79"/>
                <a:gd name="T6" fmla="*/ 13 w 94"/>
                <a:gd name="T7" fmla="*/ 65 h 79"/>
                <a:gd name="T8" fmla="*/ 27 w 94"/>
                <a:gd name="T9" fmla="*/ 44 h 79"/>
                <a:gd name="T10" fmla="*/ 40 w 94"/>
                <a:gd name="T11" fmla="*/ 41 h 79"/>
                <a:gd name="T12" fmla="*/ 65 w 94"/>
                <a:gd name="T13" fmla="*/ 56 h 79"/>
                <a:gd name="T14" fmla="*/ 66 w 94"/>
                <a:gd name="T15" fmla="*/ 79 h 79"/>
                <a:gd name="T16" fmla="*/ 66 w 94"/>
                <a:gd name="T17" fmla="*/ 78 h 79"/>
                <a:gd name="T18" fmla="*/ 84 w 94"/>
                <a:gd name="T19" fmla="*/ 22 h 79"/>
                <a:gd name="T20" fmla="*/ 47 w 94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9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1" y="62"/>
                    <a:pt x="12" y="64"/>
                    <a:pt x="13" y="65"/>
                  </a:cubicBezTo>
                  <a:cubicBezTo>
                    <a:pt x="14" y="56"/>
                    <a:pt x="19" y="48"/>
                    <a:pt x="27" y="44"/>
                  </a:cubicBezTo>
                  <a:cubicBezTo>
                    <a:pt x="32" y="42"/>
                    <a:pt x="36" y="41"/>
                    <a:pt x="40" y="41"/>
                  </a:cubicBezTo>
                  <a:cubicBezTo>
                    <a:pt x="50" y="41"/>
                    <a:pt x="60" y="46"/>
                    <a:pt x="65" y="56"/>
                  </a:cubicBezTo>
                  <a:cubicBezTo>
                    <a:pt x="69" y="63"/>
                    <a:pt x="69" y="71"/>
                    <a:pt x="66" y="7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218"/>
            <p:cNvSpPr/>
            <p:nvPr/>
          </p:nvSpPr>
          <p:spPr bwMode="auto">
            <a:xfrm>
              <a:off x="10406582" y="1429521"/>
              <a:ext cx="61287" cy="45966"/>
            </a:xfrm>
            <a:custGeom>
              <a:avLst/>
              <a:gdLst>
                <a:gd name="T0" fmla="*/ 27 w 56"/>
                <a:gd name="T1" fmla="*/ 0 h 42"/>
                <a:gd name="T2" fmla="*/ 14 w 56"/>
                <a:gd name="T3" fmla="*/ 3 h 42"/>
                <a:gd name="T4" fmla="*/ 0 w 56"/>
                <a:gd name="T5" fmla="*/ 24 h 42"/>
                <a:gd name="T6" fmla="*/ 34 w 56"/>
                <a:gd name="T7" fmla="*/ 42 h 42"/>
                <a:gd name="T8" fmla="*/ 53 w 56"/>
                <a:gd name="T9" fmla="*/ 38 h 42"/>
                <a:gd name="T10" fmla="*/ 52 w 56"/>
                <a:gd name="T11" fmla="*/ 15 h 42"/>
                <a:gd name="T12" fmla="*/ 27 w 56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27" y="0"/>
                  </a:moveTo>
                  <a:cubicBezTo>
                    <a:pt x="23" y="0"/>
                    <a:pt x="19" y="1"/>
                    <a:pt x="14" y="3"/>
                  </a:cubicBezTo>
                  <a:cubicBezTo>
                    <a:pt x="6" y="7"/>
                    <a:pt x="1" y="15"/>
                    <a:pt x="0" y="24"/>
                  </a:cubicBezTo>
                  <a:cubicBezTo>
                    <a:pt x="8" y="35"/>
                    <a:pt x="21" y="42"/>
                    <a:pt x="34" y="42"/>
                  </a:cubicBezTo>
                  <a:cubicBezTo>
                    <a:pt x="40" y="42"/>
                    <a:pt x="47" y="41"/>
                    <a:pt x="53" y="38"/>
                  </a:cubicBezTo>
                  <a:cubicBezTo>
                    <a:pt x="56" y="30"/>
                    <a:pt x="56" y="22"/>
                    <a:pt x="52" y="15"/>
                  </a:cubicBezTo>
                  <a:cubicBezTo>
                    <a:pt x="47" y="5"/>
                    <a:pt x="37" y="0"/>
                    <a:pt x="27" y="0"/>
                  </a:cubicBezTo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19"/>
            <p:cNvSpPr/>
            <p:nvPr/>
          </p:nvSpPr>
          <p:spPr bwMode="auto">
            <a:xfrm>
              <a:off x="10499906" y="895115"/>
              <a:ext cx="98431" cy="90074"/>
            </a:xfrm>
            <a:custGeom>
              <a:avLst/>
              <a:gdLst>
                <a:gd name="T0" fmla="*/ 43 w 90"/>
                <a:gd name="T1" fmla="*/ 0 h 82"/>
                <a:gd name="T2" fmla="*/ 24 w 90"/>
                <a:gd name="T3" fmla="*/ 4 h 82"/>
                <a:gd name="T4" fmla="*/ 19 w 90"/>
                <a:gd name="T5" fmla="*/ 7 h 82"/>
                <a:gd name="T6" fmla="*/ 3 w 90"/>
                <a:gd name="T7" fmla="*/ 30 h 82"/>
                <a:gd name="T8" fmla="*/ 6 w 90"/>
                <a:gd name="T9" fmla="*/ 60 h 82"/>
                <a:gd name="T10" fmla="*/ 43 w 90"/>
                <a:gd name="T11" fmla="*/ 82 h 82"/>
                <a:gd name="T12" fmla="*/ 62 w 90"/>
                <a:gd name="T13" fmla="*/ 78 h 82"/>
                <a:gd name="T14" fmla="*/ 79 w 90"/>
                <a:gd name="T15" fmla="*/ 22 h 82"/>
                <a:gd name="T16" fmla="*/ 43 w 90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82">
                  <a:moveTo>
                    <a:pt x="43" y="0"/>
                  </a:moveTo>
                  <a:cubicBezTo>
                    <a:pt x="36" y="0"/>
                    <a:pt x="30" y="1"/>
                    <a:pt x="24" y="4"/>
                  </a:cubicBezTo>
                  <a:cubicBezTo>
                    <a:pt x="22" y="5"/>
                    <a:pt x="21" y="6"/>
                    <a:pt x="19" y="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40"/>
                    <a:pt x="1" y="51"/>
                    <a:pt x="6" y="60"/>
                  </a:cubicBezTo>
                  <a:cubicBezTo>
                    <a:pt x="14" y="74"/>
                    <a:pt x="28" y="82"/>
                    <a:pt x="43" y="82"/>
                  </a:cubicBezTo>
                  <a:cubicBezTo>
                    <a:pt x="49" y="82"/>
                    <a:pt x="56" y="81"/>
                    <a:pt x="62" y="78"/>
                  </a:cubicBezTo>
                  <a:cubicBezTo>
                    <a:pt x="82" y="67"/>
                    <a:pt x="90" y="42"/>
                    <a:pt x="79" y="22"/>
                  </a:cubicBezTo>
                  <a:cubicBezTo>
                    <a:pt x="72" y="8"/>
                    <a:pt x="58" y="0"/>
                    <a:pt x="4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20"/>
            <p:cNvSpPr/>
            <p:nvPr/>
          </p:nvSpPr>
          <p:spPr bwMode="auto">
            <a:xfrm>
              <a:off x="10503156" y="902543"/>
              <a:ext cx="17643" cy="25536"/>
            </a:xfrm>
            <a:custGeom>
              <a:avLst/>
              <a:gdLst>
                <a:gd name="T0" fmla="*/ 16 w 16"/>
                <a:gd name="T1" fmla="*/ 0 h 23"/>
                <a:gd name="T2" fmla="*/ 0 w 16"/>
                <a:gd name="T3" fmla="*/ 23 h 23"/>
                <a:gd name="T4" fmla="*/ 16 w 16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23">
                  <a:moveTo>
                    <a:pt x="16" y="0"/>
                  </a:moveTo>
                  <a:cubicBezTo>
                    <a:pt x="8" y="6"/>
                    <a:pt x="2" y="14"/>
                    <a:pt x="0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27"/>
            <p:cNvSpPr/>
            <p:nvPr/>
          </p:nvSpPr>
          <p:spPr bwMode="auto">
            <a:xfrm>
              <a:off x="7840530" y="2888810"/>
              <a:ext cx="134182" cy="116539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7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30"/>
            <p:cNvSpPr/>
            <p:nvPr/>
          </p:nvSpPr>
          <p:spPr bwMode="auto">
            <a:xfrm>
              <a:off x="8864651" y="1857603"/>
              <a:ext cx="64537" cy="56180"/>
            </a:xfrm>
            <a:custGeom>
              <a:avLst/>
              <a:gdLst>
                <a:gd name="T0" fmla="*/ 30 w 59"/>
                <a:gd name="T1" fmla="*/ 0 h 51"/>
                <a:gd name="T2" fmla="*/ 18 w 59"/>
                <a:gd name="T3" fmla="*/ 3 h 51"/>
                <a:gd name="T4" fmla="*/ 7 w 59"/>
                <a:gd name="T5" fmla="*/ 38 h 51"/>
                <a:gd name="T6" fmla="*/ 30 w 59"/>
                <a:gd name="T7" fmla="*/ 51 h 51"/>
                <a:gd name="T8" fmla="*/ 42 w 59"/>
                <a:gd name="T9" fmla="*/ 48 h 51"/>
                <a:gd name="T10" fmla="*/ 52 w 59"/>
                <a:gd name="T11" fmla="*/ 14 h 51"/>
                <a:gd name="T12" fmla="*/ 30 w 59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1">
                  <a:moveTo>
                    <a:pt x="30" y="0"/>
                  </a:moveTo>
                  <a:cubicBezTo>
                    <a:pt x="26" y="0"/>
                    <a:pt x="22" y="1"/>
                    <a:pt x="18" y="3"/>
                  </a:cubicBezTo>
                  <a:cubicBezTo>
                    <a:pt x="5" y="10"/>
                    <a:pt x="0" y="25"/>
                    <a:pt x="7" y="38"/>
                  </a:cubicBezTo>
                  <a:cubicBezTo>
                    <a:pt x="12" y="46"/>
                    <a:pt x="20" y="51"/>
                    <a:pt x="30" y="51"/>
                  </a:cubicBezTo>
                  <a:cubicBezTo>
                    <a:pt x="34" y="51"/>
                    <a:pt x="38" y="50"/>
                    <a:pt x="42" y="48"/>
                  </a:cubicBezTo>
                  <a:cubicBezTo>
                    <a:pt x="54" y="42"/>
                    <a:pt x="59" y="26"/>
                    <a:pt x="52" y="14"/>
                  </a:cubicBezTo>
                  <a:cubicBezTo>
                    <a:pt x="48" y="5"/>
                    <a:pt x="39" y="0"/>
                    <a:pt x="30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31"/>
            <p:cNvSpPr/>
            <p:nvPr/>
          </p:nvSpPr>
          <p:spPr bwMode="auto">
            <a:xfrm>
              <a:off x="9598705" y="1420699"/>
              <a:ext cx="63609" cy="56180"/>
            </a:xfrm>
            <a:custGeom>
              <a:avLst/>
              <a:gdLst>
                <a:gd name="T0" fmla="*/ 29 w 58"/>
                <a:gd name="T1" fmla="*/ 0 h 51"/>
                <a:gd name="T2" fmla="*/ 17 w 58"/>
                <a:gd name="T3" fmla="*/ 3 h 51"/>
                <a:gd name="T4" fmla="*/ 6 w 58"/>
                <a:gd name="T5" fmla="*/ 37 h 51"/>
                <a:gd name="T6" fmla="*/ 29 w 58"/>
                <a:gd name="T7" fmla="*/ 51 h 51"/>
                <a:gd name="T8" fmla="*/ 41 w 58"/>
                <a:gd name="T9" fmla="*/ 48 h 51"/>
                <a:gd name="T10" fmla="*/ 52 w 58"/>
                <a:gd name="T11" fmla="*/ 13 h 51"/>
                <a:gd name="T12" fmla="*/ 29 w 58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1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5"/>
                    <a:pt x="6" y="37"/>
                  </a:cubicBezTo>
                  <a:cubicBezTo>
                    <a:pt x="11" y="46"/>
                    <a:pt x="20" y="51"/>
                    <a:pt x="29" y="51"/>
                  </a:cubicBezTo>
                  <a:cubicBezTo>
                    <a:pt x="33" y="51"/>
                    <a:pt x="37" y="50"/>
                    <a:pt x="41" y="48"/>
                  </a:cubicBezTo>
                  <a:cubicBezTo>
                    <a:pt x="53" y="41"/>
                    <a:pt x="58" y="26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6"/>
            <p:cNvSpPr/>
            <p:nvPr/>
          </p:nvSpPr>
          <p:spPr bwMode="auto">
            <a:xfrm>
              <a:off x="7875817" y="2190636"/>
              <a:ext cx="69180" cy="60359"/>
            </a:xfrm>
            <a:custGeom>
              <a:avLst/>
              <a:gdLst>
                <a:gd name="T0" fmla="*/ 31 w 63"/>
                <a:gd name="T1" fmla="*/ 0 h 55"/>
                <a:gd name="T2" fmla="*/ 19 w 63"/>
                <a:gd name="T3" fmla="*/ 3 h 55"/>
                <a:gd name="T4" fmla="*/ 7 w 63"/>
                <a:gd name="T5" fmla="*/ 40 h 55"/>
                <a:gd name="T6" fmla="*/ 31 w 63"/>
                <a:gd name="T7" fmla="*/ 55 h 55"/>
                <a:gd name="T8" fmla="*/ 44 w 63"/>
                <a:gd name="T9" fmla="*/ 52 h 55"/>
                <a:gd name="T10" fmla="*/ 56 w 63"/>
                <a:gd name="T11" fmla="*/ 15 h 55"/>
                <a:gd name="T12" fmla="*/ 31 w 63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5">
                  <a:moveTo>
                    <a:pt x="31" y="0"/>
                  </a:moveTo>
                  <a:cubicBezTo>
                    <a:pt x="27" y="0"/>
                    <a:pt x="23" y="1"/>
                    <a:pt x="19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2" y="50"/>
                    <a:pt x="21" y="55"/>
                    <a:pt x="31" y="55"/>
                  </a:cubicBezTo>
                  <a:cubicBezTo>
                    <a:pt x="36" y="55"/>
                    <a:pt x="40" y="54"/>
                    <a:pt x="44" y="52"/>
                  </a:cubicBezTo>
                  <a:cubicBezTo>
                    <a:pt x="58" y="45"/>
                    <a:pt x="63" y="28"/>
                    <a:pt x="56" y="15"/>
                  </a:cubicBezTo>
                  <a:cubicBezTo>
                    <a:pt x="51" y="5"/>
                    <a:pt x="41" y="0"/>
                    <a:pt x="3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5"/>
            <p:cNvSpPr>
              <a:spLocks noEditPoints="1"/>
            </p:cNvSpPr>
            <p:nvPr/>
          </p:nvSpPr>
          <p:spPr bwMode="auto">
            <a:xfrm>
              <a:off x="7170717" y="2744079"/>
              <a:ext cx="57109" cy="54787"/>
            </a:xfrm>
            <a:custGeom>
              <a:avLst/>
              <a:gdLst>
                <a:gd name="T0" fmla="*/ 1 w 52"/>
                <a:gd name="T1" fmla="*/ 23 h 50"/>
                <a:gd name="T2" fmla="*/ 4 w 52"/>
                <a:gd name="T3" fmla="*/ 37 h 50"/>
                <a:gd name="T4" fmla="*/ 26 w 52"/>
                <a:gd name="T5" fmla="*/ 50 h 50"/>
                <a:gd name="T6" fmla="*/ 37 w 52"/>
                <a:gd name="T7" fmla="*/ 47 h 50"/>
                <a:gd name="T8" fmla="*/ 42 w 52"/>
                <a:gd name="T9" fmla="*/ 44 h 50"/>
                <a:gd name="T10" fmla="*/ 1 w 52"/>
                <a:gd name="T11" fmla="*/ 23 h 50"/>
                <a:gd name="T12" fmla="*/ 26 w 52"/>
                <a:gd name="T13" fmla="*/ 0 h 50"/>
                <a:gd name="T14" fmla="*/ 14 w 52"/>
                <a:gd name="T15" fmla="*/ 3 h 50"/>
                <a:gd name="T16" fmla="*/ 2 w 52"/>
                <a:gd name="T17" fmla="*/ 18 h 50"/>
                <a:gd name="T18" fmla="*/ 45 w 52"/>
                <a:gd name="T19" fmla="*/ 40 h 50"/>
                <a:gd name="T20" fmla="*/ 48 w 52"/>
                <a:gd name="T21" fmla="*/ 14 h 50"/>
                <a:gd name="T22" fmla="*/ 26 w 52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50">
                  <a:moveTo>
                    <a:pt x="1" y="23"/>
                  </a:moveTo>
                  <a:cubicBezTo>
                    <a:pt x="0" y="28"/>
                    <a:pt x="1" y="32"/>
                    <a:pt x="4" y="37"/>
                  </a:cubicBezTo>
                  <a:cubicBezTo>
                    <a:pt x="8" y="45"/>
                    <a:pt x="17" y="50"/>
                    <a:pt x="26" y="50"/>
                  </a:cubicBezTo>
                  <a:cubicBezTo>
                    <a:pt x="29" y="50"/>
                    <a:pt x="33" y="49"/>
                    <a:pt x="37" y="47"/>
                  </a:cubicBezTo>
                  <a:cubicBezTo>
                    <a:pt x="39" y="46"/>
                    <a:pt x="40" y="45"/>
                    <a:pt x="42" y="44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8" y="6"/>
                    <a:pt x="4" y="12"/>
                    <a:pt x="2" y="18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51" y="33"/>
                    <a:pt x="52" y="22"/>
                    <a:pt x="48" y="14"/>
                  </a:cubicBezTo>
                  <a:cubicBezTo>
                    <a:pt x="43" y="5"/>
                    <a:pt x="35" y="0"/>
                    <a:pt x="26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6"/>
            <p:cNvSpPr/>
            <p:nvPr/>
          </p:nvSpPr>
          <p:spPr bwMode="auto">
            <a:xfrm>
              <a:off x="7171646" y="2764043"/>
              <a:ext cx="48287" cy="28322"/>
            </a:xfrm>
            <a:custGeom>
              <a:avLst/>
              <a:gdLst>
                <a:gd name="T0" fmla="*/ 1 w 44"/>
                <a:gd name="T1" fmla="*/ 0 h 26"/>
                <a:gd name="T2" fmla="*/ 0 w 44"/>
                <a:gd name="T3" fmla="*/ 5 h 26"/>
                <a:gd name="T4" fmla="*/ 41 w 44"/>
                <a:gd name="T5" fmla="*/ 26 h 26"/>
                <a:gd name="T6" fmla="*/ 44 w 44"/>
                <a:gd name="T7" fmla="*/ 22 h 26"/>
                <a:gd name="T8" fmla="*/ 1 w 4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1" y="0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5"/>
                    <a:pt x="43" y="24"/>
                    <a:pt x="44" y="2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33"/>
            <p:cNvSpPr/>
            <p:nvPr/>
          </p:nvSpPr>
          <p:spPr bwMode="auto">
            <a:xfrm>
              <a:off x="6610607" y="2427892"/>
              <a:ext cx="93324" cy="81252"/>
            </a:xfrm>
            <a:custGeom>
              <a:avLst/>
              <a:gdLst>
                <a:gd name="T0" fmla="*/ 42 w 85"/>
                <a:gd name="T1" fmla="*/ 0 h 74"/>
                <a:gd name="T2" fmla="*/ 25 w 85"/>
                <a:gd name="T3" fmla="*/ 4 h 74"/>
                <a:gd name="T4" fmla="*/ 9 w 85"/>
                <a:gd name="T5" fmla="*/ 54 h 74"/>
                <a:gd name="T6" fmla="*/ 42 w 85"/>
                <a:gd name="T7" fmla="*/ 74 h 74"/>
                <a:gd name="T8" fmla="*/ 60 w 85"/>
                <a:gd name="T9" fmla="*/ 70 h 74"/>
                <a:gd name="T10" fmla="*/ 75 w 85"/>
                <a:gd name="T11" fmla="*/ 20 h 74"/>
                <a:gd name="T12" fmla="*/ 42 w 85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4">
                  <a:moveTo>
                    <a:pt x="42" y="0"/>
                  </a:moveTo>
                  <a:cubicBezTo>
                    <a:pt x="36" y="0"/>
                    <a:pt x="30" y="1"/>
                    <a:pt x="25" y="4"/>
                  </a:cubicBezTo>
                  <a:cubicBezTo>
                    <a:pt x="7" y="14"/>
                    <a:pt x="0" y="36"/>
                    <a:pt x="9" y="54"/>
                  </a:cubicBezTo>
                  <a:cubicBezTo>
                    <a:pt x="16" y="67"/>
                    <a:pt x="29" y="74"/>
                    <a:pt x="42" y="74"/>
                  </a:cubicBezTo>
                  <a:cubicBezTo>
                    <a:pt x="48" y="74"/>
                    <a:pt x="54" y="73"/>
                    <a:pt x="60" y="70"/>
                  </a:cubicBezTo>
                  <a:cubicBezTo>
                    <a:pt x="78" y="60"/>
                    <a:pt x="85" y="38"/>
                    <a:pt x="75" y="20"/>
                  </a:cubicBezTo>
                  <a:cubicBezTo>
                    <a:pt x="69" y="7"/>
                    <a:pt x="56" y="0"/>
                    <a:pt x="4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98"/>
            <p:cNvSpPr/>
            <p:nvPr/>
          </p:nvSpPr>
          <p:spPr bwMode="auto">
            <a:xfrm>
              <a:off x="1459458" y="4550712"/>
              <a:ext cx="69180" cy="60359"/>
            </a:xfrm>
            <a:custGeom>
              <a:avLst/>
              <a:gdLst>
                <a:gd name="T0" fmla="*/ 31 w 63"/>
                <a:gd name="T1" fmla="*/ 0 h 55"/>
                <a:gd name="T2" fmla="*/ 18 w 63"/>
                <a:gd name="T3" fmla="*/ 3 h 55"/>
                <a:gd name="T4" fmla="*/ 7 w 63"/>
                <a:gd name="T5" fmla="*/ 41 h 55"/>
                <a:gd name="T6" fmla="*/ 31 w 63"/>
                <a:gd name="T7" fmla="*/ 55 h 55"/>
                <a:gd name="T8" fmla="*/ 44 w 63"/>
                <a:gd name="T9" fmla="*/ 52 h 55"/>
                <a:gd name="T10" fmla="*/ 55 w 63"/>
                <a:gd name="T11" fmla="*/ 15 h 55"/>
                <a:gd name="T12" fmla="*/ 31 w 63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5">
                  <a:moveTo>
                    <a:pt x="31" y="0"/>
                  </a:moveTo>
                  <a:cubicBezTo>
                    <a:pt x="27" y="0"/>
                    <a:pt x="22" y="1"/>
                    <a:pt x="18" y="3"/>
                  </a:cubicBezTo>
                  <a:cubicBezTo>
                    <a:pt x="5" y="10"/>
                    <a:pt x="0" y="27"/>
                    <a:pt x="7" y="41"/>
                  </a:cubicBezTo>
                  <a:cubicBezTo>
                    <a:pt x="12" y="50"/>
                    <a:pt x="21" y="55"/>
                    <a:pt x="31" y="55"/>
                  </a:cubicBezTo>
                  <a:cubicBezTo>
                    <a:pt x="35" y="55"/>
                    <a:pt x="40" y="54"/>
                    <a:pt x="44" y="52"/>
                  </a:cubicBezTo>
                  <a:cubicBezTo>
                    <a:pt x="57" y="45"/>
                    <a:pt x="63" y="28"/>
                    <a:pt x="55" y="15"/>
                  </a:cubicBezTo>
                  <a:cubicBezTo>
                    <a:pt x="51" y="6"/>
                    <a:pt x="41" y="0"/>
                    <a:pt x="3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99"/>
            <p:cNvSpPr/>
            <p:nvPr/>
          </p:nvSpPr>
          <p:spPr bwMode="auto">
            <a:xfrm>
              <a:off x="2254533" y="3681029"/>
              <a:ext cx="68252" cy="60359"/>
            </a:xfrm>
            <a:custGeom>
              <a:avLst/>
              <a:gdLst>
                <a:gd name="T0" fmla="*/ 31 w 62"/>
                <a:gd name="T1" fmla="*/ 0 h 55"/>
                <a:gd name="T2" fmla="*/ 18 w 62"/>
                <a:gd name="T3" fmla="*/ 3 h 55"/>
                <a:gd name="T4" fmla="*/ 7 w 62"/>
                <a:gd name="T5" fmla="*/ 40 h 55"/>
                <a:gd name="T6" fmla="*/ 31 w 62"/>
                <a:gd name="T7" fmla="*/ 55 h 55"/>
                <a:gd name="T8" fmla="*/ 44 w 62"/>
                <a:gd name="T9" fmla="*/ 52 h 55"/>
                <a:gd name="T10" fmla="*/ 55 w 62"/>
                <a:gd name="T11" fmla="*/ 14 h 55"/>
                <a:gd name="T12" fmla="*/ 31 w 62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55">
                  <a:moveTo>
                    <a:pt x="31" y="0"/>
                  </a:moveTo>
                  <a:cubicBezTo>
                    <a:pt x="27" y="0"/>
                    <a:pt x="22" y="1"/>
                    <a:pt x="18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2" y="49"/>
                    <a:pt x="21" y="55"/>
                    <a:pt x="31" y="55"/>
                  </a:cubicBezTo>
                  <a:cubicBezTo>
                    <a:pt x="35" y="55"/>
                    <a:pt x="40" y="54"/>
                    <a:pt x="44" y="52"/>
                  </a:cubicBezTo>
                  <a:cubicBezTo>
                    <a:pt x="57" y="45"/>
                    <a:pt x="62" y="28"/>
                    <a:pt x="55" y="14"/>
                  </a:cubicBezTo>
                  <a:cubicBezTo>
                    <a:pt x="50" y="5"/>
                    <a:pt x="41" y="0"/>
                    <a:pt x="3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0"/>
            <p:cNvSpPr/>
            <p:nvPr/>
          </p:nvSpPr>
          <p:spPr bwMode="auto">
            <a:xfrm>
              <a:off x="2255263" y="3230808"/>
              <a:ext cx="62680" cy="55252"/>
            </a:xfrm>
            <a:custGeom>
              <a:avLst/>
              <a:gdLst>
                <a:gd name="T0" fmla="*/ 29 w 57"/>
                <a:gd name="T1" fmla="*/ 0 h 50"/>
                <a:gd name="T2" fmla="*/ 17 w 57"/>
                <a:gd name="T3" fmla="*/ 3 h 50"/>
                <a:gd name="T4" fmla="*/ 7 w 57"/>
                <a:gd name="T5" fmla="*/ 37 h 50"/>
                <a:gd name="T6" fmla="*/ 29 w 57"/>
                <a:gd name="T7" fmla="*/ 50 h 50"/>
                <a:gd name="T8" fmla="*/ 41 w 57"/>
                <a:gd name="T9" fmla="*/ 47 h 50"/>
                <a:gd name="T10" fmla="*/ 51 w 57"/>
                <a:gd name="T11" fmla="*/ 14 h 50"/>
                <a:gd name="T12" fmla="*/ 29 w 57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50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10"/>
                    <a:pt x="0" y="25"/>
                    <a:pt x="7" y="37"/>
                  </a:cubicBezTo>
                  <a:cubicBezTo>
                    <a:pt x="11" y="45"/>
                    <a:pt x="20" y="50"/>
                    <a:pt x="29" y="50"/>
                  </a:cubicBezTo>
                  <a:cubicBezTo>
                    <a:pt x="33" y="50"/>
                    <a:pt x="37" y="49"/>
                    <a:pt x="41" y="47"/>
                  </a:cubicBezTo>
                  <a:cubicBezTo>
                    <a:pt x="53" y="41"/>
                    <a:pt x="57" y="26"/>
                    <a:pt x="51" y="14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16"/>
            <p:cNvSpPr/>
            <p:nvPr/>
          </p:nvSpPr>
          <p:spPr bwMode="auto">
            <a:xfrm>
              <a:off x="1410242" y="4186239"/>
              <a:ext cx="103074" cy="91467"/>
            </a:xfrm>
            <a:custGeom>
              <a:avLst/>
              <a:gdLst>
                <a:gd name="T0" fmla="*/ 47 w 94"/>
                <a:gd name="T1" fmla="*/ 0 h 83"/>
                <a:gd name="T2" fmla="*/ 28 w 94"/>
                <a:gd name="T3" fmla="*/ 5 h 83"/>
                <a:gd name="T4" fmla="*/ 10 w 94"/>
                <a:gd name="T5" fmla="*/ 61 h 83"/>
                <a:gd name="T6" fmla="*/ 47 w 94"/>
                <a:gd name="T7" fmla="*/ 83 h 83"/>
                <a:gd name="T8" fmla="*/ 66 w 94"/>
                <a:gd name="T9" fmla="*/ 78 h 83"/>
                <a:gd name="T10" fmla="*/ 83 w 94"/>
                <a:gd name="T11" fmla="*/ 22 h 83"/>
                <a:gd name="T12" fmla="*/ 47 w 94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3">
                  <a:moveTo>
                    <a:pt x="47" y="0"/>
                  </a:moveTo>
                  <a:cubicBezTo>
                    <a:pt x="40" y="0"/>
                    <a:pt x="34" y="2"/>
                    <a:pt x="28" y="5"/>
                  </a:cubicBezTo>
                  <a:cubicBezTo>
                    <a:pt x="7" y="16"/>
                    <a:pt x="0" y="41"/>
                    <a:pt x="10" y="61"/>
                  </a:cubicBezTo>
                  <a:cubicBezTo>
                    <a:pt x="18" y="75"/>
                    <a:pt x="32" y="83"/>
                    <a:pt x="47" y="83"/>
                  </a:cubicBezTo>
                  <a:cubicBezTo>
                    <a:pt x="53" y="83"/>
                    <a:pt x="60" y="81"/>
                    <a:pt x="66" y="78"/>
                  </a:cubicBezTo>
                  <a:cubicBezTo>
                    <a:pt x="86" y="68"/>
                    <a:pt x="94" y="43"/>
                    <a:pt x="83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21"/>
            <p:cNvSpPr/>
            <p:nvPr/>
          </p:nvSpPr>
          <p:spPr bwMode="auto">
            <a:xfrm>
              <a:off x="922730" y="4347814"/>
              <a:ext cx="103538" cy="90074"/>
            </a:xfrm>
            <a:custGeom>
              <a:avLst/>
              <a:gdLst>
                <a:gd name="T0" fmla="*/ 47 w 94"/>
                <a:gd name="T1" fmla="*/ 0 h 82"/>
                <a:gd name="T2" fmla="*/ 27 w 94"/>
                <a:gd name="T3" fmla="*/ 4 h 82"/>
                <a:gd name="T4" fmla="*/ 10 w 94"/>
                <a:gd name="T5" fmla="*/ 60 h 82"/>
                <a:gd name="T6" fmla="*/ 47 w 94"/>
                <a:gd name="T7" fmla="*/ 82 h 82"/>
                <a:gd name="T8" fmla="*/ 66 w 94"/>
                <a:gd name="T9" fmla="*/ 78 h 82"/>
                <a:gd name="T10" fmla="*/ 83 w 94"/>
                <a:gd name="T11" fmla="*/ 22 h 82"/>
                <a:gd name="T12" fmla="*/ 47 w 94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2">
                  <a:moveTo>
                    <a:pt x="47" y="0"/>
                  </a:moveTo>
                  <a:cubicBezTo>
                    <a:pt x="40" y="0"/>
                    <a:pt x="34" y="1"/>
                    <a:pt x="27" y="4"/>
                  </a:cubicBezTo>
                  <a:cubicBezTo>
                    <a:pt x="7" y="15"/>
                    <a:pt x="0" y="40"/>
                    <a:pt x="10" y="60"/>
                  </a:cubicBezTo>
                  <a:cubicBezTo>
                    <a:pt x="18" y="74"/>
                    <a:pt x="32" y="82"/>
                    <a:pt x="47" y="82"/>
                  </a:cubicBezTo>
                  <a:cubicBezTo>
                    <a:pt x="53" y="82"/>
                    <a:pt x="60" y="81"/>
                    <a:pt x="66" y="78"/>
                  </a:cubicBezTo>
                  <a:cubicBezTo>
                    <a:pt x="86" y="67"/>
                    <a:pt x="94" y="42"/>
                    <a:pt x="83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22"/>
            <p:cNvSpPr>
              <a:spLocks noEditPoints="1"/>
            </p:cNvSpPr>
            <p:nvPr/>
          </p:nvSpPr>
          <p:spPr bwMode="auto">
            <a:xfrm>
              <a:off x="1824594" y="3619742"/>
              <a:ext cx="96574" cy="91002"/>
            </a:xfrm>
            <a:custGeom>
              <a:avLst/>
              <a:gdLst>
                <a:gd name="T0" fmla="*/ 87 w 88"/>
                <a:gd name="T1" fmla="*/ 53 h 83"/>
                <a:gd name="T2" fmla="*/ 76 w 88"/>
                <a:gd name="T3" fmla="*/ 55 h 83"/>
                <a:gd name="T4" fmla="*/ 50 w 88"/>
                <a:gd name="T5" fmla="*/ 83 h 83"/>
                <a:gd name="T6" fmla="*/ 66 w 88"/>
                <a:gd name="T7" fmla="*/ 78 h 83"/>
                <a:gd name="T8" fmla="*/ 87 w 88"/>
                <a:gd name="T9" fmla="*/ 53 h 83"/>
                <a:gd name="T10" fmla="*/ 88 w 88"/>
                <a:gd name="T11" fmla="*/ 46 h 83"/>
                <a:gd name="T12" fmla="*/ 84 w 88"/>
                <a:gd name="T13" fmla="*/ 49 h 83"/>
                <a:gd name="T14" fmla="*/ 88 w 88"/>
                <a:gd name="T15" fmla="*/ 48 h 83"/>
                <a:gd name="T16" fmla="*/ 88 w 88"/>
                <a:gd name="T17" fmla="*/ 46 h 83"/>
                <a:gd name="T18" fmla="*/ 47 w 88"/>
                <a:gd name="T19" fmla="*/ 0 h 83"/>
                <a:gd name="T20" fmla="*/ 28 w 88"/>
                <a:gd name="T21" fmla="*/ 5 h 83"/>
                <a:gd name="T22" fmla="*/ 11 w 88"/>
                <a:gd name="T23" fmla="*/ 61 h 83"/>
                <a:gd name="T24" fmla="*/ 43 w 88"/>
                <a:gd name="T25" fmla="*/ 82 h 83"/>
                <a:gd name="T26" fmla="*/ 73 w 88"/>
                <a:gd name="T27" fmla="*/ 51 h 83"/>
                <a:gd name="T28" fmla="*/ 72 w 88"/>
                <a:gd name="T29" fmla="*/ 50 h 83"/>
                <a:gd name="T30" fmla="*/ 88 w 88"/>
                <a:gd name="T31" fmla="*/ 40 h 83"/>
                <a:gd name="T32" fmla="*/ 84 w 88"/>
                <a:gd name="T33" fmla="*/ 22 h 83"/>
                <a:gd name="T34" fmla="*/ 47 w 88"/>
                <a:gd name="T3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83">
                  <a:moveTo>
                    <a:pt x="87" y="53"/>
                  </a:moveTo>
                  <a:cubicBezTo>
                    <a:pt x="76" y="55"/>
                    <a:pt x="76" y="55"/>
                    <a:pt x="76" y="5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5" y="82"/>
                    <a:pt x="61" y="81"/>
                    <a:pt x="66" y="78"/>
                  </a:cubicBezTo>
                  <a:cubicBezTo>
                    <a:pt x="77" y="73"/>
                    <a:pt x="84" y="63"/>
                    <a:pt x="87" y="53"/>
                  </a:cubicBezTo>
                  <a:moveTo>
                    <a:pt x="88" y="46"/>
                  </a:moveTo>
                  <a:cubicBezTo>
                    <a:pt x="84" y="49"/>
                    <a:pt x="84" y="49"/>
                    <a:pt x="84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47"/>
                    <a:pt x="88" y="46"/>
                    <a:pt x="88" y="46"/>
                  </a:cubicBezTo>
                  <a:moveTo>
                    <a:pt x="47" y="0"/>
                  </a:moveTo>
                  <a:cubicBezTo>
                    <a:pt x="41" y="0"/>
                    <a:pt x="34" y="1"/>
                    <a:pt x="28" y="5"/>
                  </a:cubicBezTo>
                  <a:cubicBezTo>
                    <a:pt x="8" y="15"/>
                    <a:pt x="0" y="40"/>
                    <a:pt x="11" y="61"/>
                  </a:cubicBezTo>
                  <a:cubicBezTo>
                    <a:pt x="17" y="73"/>
                    <a:pt x="30" y="81"/>
                    <a:pt x="43" y="82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34"/>
                    <a:pt x="87" y="28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3"/>
            <p:cNvSpPr/>
            <p:nvPr/>
          </p:nvSpPr>
          <p:spPr bwMode="auto">
            <a:xfrm>
              <a:off x="1871488" y="3663386"/>
              <a:ext cx="49680" cy="47358"/>
            </a:xfrm>
            <a:custGeom>
              <a:avLst/>
              <a:gdLst>
                <a:gd name="T0" fmla="*/ 45 w 45"/>
                <a:gd name="T1" fmla="*/ 0 h 43"/>
                <a:gd name="T2" fmla="*/ 29 w 45"/>
                <a:gd name="T3" fmla="*/ 10 h 43"/>
                <a:gd name="T4" fmla="*/ 30 w 45"/>
                <a:gd name="T5" fmla="*/ 11 h 43"/>
                <a:gd name="T6" fmla="*/ 0 w 45"/>
                <a:gd name="T7" fmla="*/ 42 h 43"/>
                <a:gd name="T8" fmla="*/ 4 w 45"/>
                <a:gd name="T9" fmla="*/ 43 h 43"/>
                <a:gd name="T10" fmla="*/ 7 w 45"/>
                <a:gd name="T11" fmla="*/ 43 h 43"/>
                <a:gd name="T12" fmla="*/ 33 w 45"/>
                <a:gd name="T13" fmla="*/ 15 h 43"/>
                <a:gd name="T14" fmla="*/ 44 w 45"/>
                <a:gd name="T15" fmla="*/ 13 h 43"/>
                <a:gd name="T16" fmla="*/ 45 w 45"/>
                <a:gd name="T17" fmla="*/ 8 h 43"/>
                <a:gd name="T18" fmla="*/ 41 w 45"/>
                <a:gd name="T19" fmla="*/ 9 h 43"/>
                <a:gd name="T20" fmla="*/ 45 w 45"/>
                <a:gd name="T21" fmla="*/ 6 h 43"/>
                <a:gd name="T22" fmla="*/ 45 w 45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43">
                  <a:moveTo>
                    <a:pt x="45" y="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3"/>
                    <a:pt x="3" y="43"/>
                    <a:pt x="4" y="43"/>
                  </a:cubicBezTo>
                  <a:cubicBezTo>
                    <a:pt x="5" y="43"/>
                    <a:pt x="6" y="43"/>
                    <a:pt x="7" y="43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2"/>
                    <a:pt x="45" y="10"/>
                    <a:pt x="45" y="8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4"/>
                    <a:pt x="45" y="2"/>
                    <a:pt x="4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auto">
            <a:xfrm>
              <a:off x="2120153" y="2923444"/>
              <a:ext cx="91002" cy="82645"/>
            </a:xfrm>
            <a:custGeom>
              <a:avLst/>
              <a:gdLst>
                <a:gd name="T0" fmla="*/ 28 w 83"/>
                <a:gd name="T1" fmla="*/ 2 h 75"/>
                <a:gd name="T2" fmla="*/ 23 w 83"/>
                <a:gd name="T3" fmla="*/ 5 h 75"/>
                <a:gd name="T4" fmla="*/ 3 w 83"/>
                <a:gd name="T5" fmla="*/ 45 h 75"/>
                <a:gd name="T6" fmla="*/ 28 w 83"/>
                <a:gd name="T7" fmla="*/ 2 h 75"/>
                <a:gd name="T8" fmla="*/ 40 w 83"/>
                <a:gd name="T9" fmla="*/ 0 h 75"/>
                <a:gd name="T10" fmla="*/ 35 w 83"/>
                <a:gd name="T11" fmla="*/ 1 h 75"/>
                <a:gd name="T12" fmla="*/ 5 w 83"/>
                <a:gd name="T13" fmla="*/ 51 h 75"/>
                <a:gd name="T14" fmla="*/ 7 w 83"/>
                <a:gd name="T15" fmla="*/ 55 h 75"/>
                <a:gd name="T16" fmla="*/ 40 w 83"/>
                <a:gd name="T17" fmla="*/ 75 h 75"/>
                <a:gd name="T18" fmla="*/ 57 w 83"/>
                <a:gd name="T19" fmla="*/ 71 h 75"/>
                <a:gd name="T20" fmla="*/ 73 w 83"/>
                <a:gd name="T21" fmla="*/ 20 h 75"/>
                <a:gd name="T22" fmla="*/ 40 w 83"/>
                <a:gd name="T2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75">
                  <a:moveTo>
                    <a:pt x="28" y="2"/>
                  </a:moveTo>
                  <a:cubicBezTo>
                    <a:pt x="26" y="3"/>
                    <a:pt x="24" y="4"/>
                    <a:pt x="23" y="5"/>
                  </a:cubicBezTo>
                  <a:cubicBezTo>
                    <a:pt x="8" y="13"/>
                    <a:pt x="0" y="29"/>
                    <a:pt x="3" y="45"/>
                  </a:cubicBezTo>
                  <a:cubicBezTo>
                    <a:pt x="28" y="2"/>
                    <a:pt x="28" y="2"/>
                    <a:pt x="28" y="2"/>
                  </a:cubicBezTo>
                  <a:moveTo>
                    <a:pt x="40" y="0"/>
                  </a:moveTo>
                  <a:cubicBezTo>
                    <a:pt x="38" y="0"/>
                    <a:pt x="36" y="1"/>
                    <a:pt x="35" y="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3"/>
                    <a:pt x="6" y="54"/>
                    <a:pt x="7" y="55"/>
                  </a:cubicBezTo>
                  <a:cubicBezTo>
                    <a:pt x="14" y="68"/>
                    <a:pt x="27" y="75"/>
                    <a:pt x="40" y="75"/>
                  </a:cubicBezTo>
                  <a:cubicBezTo>
                    <a:pt x="46" y="75"/>
                    <a:pt x="52" y="74"/>
                    <a:pt x="57" y="71"/>
                  </a:cubicBezTo>
                  <a:cubicBezTo>
                    <a:pt x="76" y="61"/>
                    <a:pt x="83" y="39"/>
                    <a:pt x="73" y="20"/>
                  </a:cubicBezTo>
                  <a:cubicBezTo>
                    <a:pt x="66" y="8"/>
                    <a:pt x="53" y="0"/>
                    <a:pt x="40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32"/>
            <p:cNvSpPr/>
            <p:nvPr/>
          </p:nvSpPr>
          <p:spPr bwMode="auto">
            <a:xfrm>
              <a:off x="2585379" y="2818512"/>
              <a:ext cx="93324" cy="82181"/>
            </a:xfrm>
            <a:custGeom>
              <a:avLst/>
              <a:gdLst>
                <a:gd name="T0" fmla="*/ 43 w 85"/>
                <a:gd name="T1" fmla="*/ 0 h 75"/>
                <a:gd name="T2" fmla="*/ 25 w 85"/>
                <a:gd name="T3" fmla="*/ 5 h 75"/>
                <a:gd name="T4" fmla="*/ 10 w 85"/>
                <a:gd name="T5" fmla="*/ 55 h 75"/>
                <a:gd name="T6" fmla="*/ 43 w 85"/>
                <a:gd name="T7" fmla="*/ 75 h 75"/>
                <a:gd name="T8" fmla="*/ 60 w 85"/>
                <a:gd name="T9" fmla="*/ 71 h 75"/>
                <a:gd name="T10" fmla="*/ 76 w 85"/>
                <a:gd name="T11" fmla="*/ 20 h 75"/>
                <a:gd name="T12" fmla="*/ 43 w 85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5">
                  <a:moveTo>
                    <a:pt x="43" y="0"/>
                  </a:moveTo>
                  <a:cubicBezTo>
                    <a:pt x="37" y="0"/>
                    <a:pt x="31" y="2"/>
                    <a:pt x="25" y="5"/>
                  </a:cubicBezTo>
                  <a:cubicBezTo>
                    <a:pt x="7" y="14"/>
                    <a:pt x="0" y="37"/>
                    <a:pt x="10" y="55"/>
                  </a:cubicBezTo>
                  <a:cubicBezTo>
                    <a:pt x="16" y="68"/>
                    <a:pt x="29" y="75"/>
                    <a:pt x="43" y="75"/>
                  </a:cubicBezTo>
                  <a:cubicBezTo>
                    <a:pt x="49" y="75"/>
                    <a:pt x="55" y="74"/>
                    <a:pt x="60" y="71"/>
                  </a:cubicBezTo>
                  <a:cubicBezTo>
                    <a:pt x="78" y="61"/>
                    <a:pt x="85" y="38"/>
                    <a:pt x="76" y="20"/>
                  </a:cubicBezTo>
                  <a:cubicBezTo>
                    <a:pt x="69" y="7"/>
                    <a:pt x="56" y="0"/>
                    <a:pt x="43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 useBgFill="1">
          <p:nvSpPr>
            <p:cNvPr id="32" name="矩形 31"/>
            <p:cNvSpPr/>
            <p:nvPr/>
          </p:nvSpPr>
          <p:spPr>
            <a:xfrm>
              <a:off x="3532296" y="2506938"/>
              <a:ext cx="3031888" cy="568905"/>
            </a:xfrm>
            <a:prstGeom prst="rect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3600" dirty="0">
                <a:solidFill>
                  <a:schemeClr val="tx1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endParaRPr>
            </a:p>
          </p:txBody>
        </p:sp>
        <p:cxnSp>
          <p:nvCxnSpPr>
            <p:cNvPr id="33" name="直接连接符 30"/>
            <p:cNvCxnSpPr/>
            <p:nvPr/>
          </p:nvCxnSpPr>
          <p:spPr>
            <a:xfrm rot="1318224" flipV="1">
              <a:off x="-41897" y="2996947"/>
              <a:ext cx="1982544" cy="15648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1"/>
            <p:cNvCxnSpPr/>
            <p:nvPr/>
          </p:nvCxnSpPr>
          <p:spPr>
            <a:xfrm flipV="1">
              <a:off x="5253149" y="1344594"/>
              <a:ext cx="5568971" cy="16299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2"/>
            <p:cNvCxnSpPr/>
            <p:nvPr/>
          </p:nvCxnSpPr>
          <p:spPr>
            <a:xfrm flipV="1">
              <a:off x="1547132" y="2362687"/>
              <a:ext cx="4596727" cy="13454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3"/>
            <p:cNvCxnSpPr/>
            <p:nvPr/>
          </p:nvCxnSpPr>
          <p:spPr>
            <a:xfrm flipV="1">
              <a:off x="8312339" y="2187611"/>
              <a:ext cx="276605" cy="809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4"/>
            <p:cNvCxnSpPr/>
            <p:nvPr/>
          </p:nvCxnSpPr>
          <p:spPr>
            <a:xfrm flipV="1">
              <a:off x="10392189" y="761037"/>
              <a:ext cx="1956873" cy="5366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5"/>
            <p:cNvCxnSpPr>
              <a:stCxn id="22" idx="0"/>
            </p:cNvCxnSpPr>
            <p:nvPr/>
          </p:nvCxnSpPr>
          <p:spPr>
            <a:xfrm flipV="1">
              <a:off x="6656720" y="1913783"/>
              <a:ext cx="358754" cy="514109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6"/>
            <p:cNvCxnSpPr>
              <a:stCxn id="19" idx="1"/>
            </p:cNvCxnSpPr>
            <p:nvPr/>
          </p:nvCxnSpPr>
          <p:spPr>
            <a:xfrm flipH="1" flipV="1">
              <a:off x="7019769" y="1913784"/>
              <a:ext cx="876912" cy="280144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7"/>
            <p:cNvCxnSpPr>
              <a:stCxn id="10" idx="2"/>
              <a:endCxn id="19" idx="1"/>
            </p:cNvCxnSpPr>
            <p:nvPr/>
          </p:nvCxnSpPr>
          <p:spPr>
            <a:xfrm flipH="1">
              <a:off x="7896681" y="1536973"/>
              <a:ext cx="1241019" cy="656955"/>
            </a:xfrm>
            <a:prstGeom prst="line">
              <a:avLst/>
            </a:prstGeom>
            <a:ln>
              <a:solidFill>
                <a:schemeClr val="tx1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38"/>
            <p:cNvCxnSpPr>
              <a:stCxn id="6" idx="5"/>
              <a:endCxn id="10" idx="5"/>
            </p:cNvCxnSpPr>
            <p:nvPr/>
          </p:nvCxnSpPr>
          <p:spPr>
            <a:xfrm flipH="1">
              <a:off x="9240858" y="1475666"/>
              <a:ext cx="1202850" cy="7514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39"/>
            <p:cNvCxnSpPr/>
            <p:nvPr/>
          </p:nvCxnSpPr>
          <p:spPr>
            <a:xfrm flipH="1">
              <a:off x="1494048" y="3710744"/>
              <a:ext cx="792555" cy="870147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0"/>
            <p:cNvCxnSpPr>
              <a:endCxn id="27" idx="4"/>
            </p:cNvCxnSpPr>
            <p:nvPr/>
          </p:nvCxnSpPr>
          <p:spPr>
            <a:xfrm flipH="1" flipV="1">
              <a:off x="995427" y="4433494"/>
              <a:ext cx="471171" cy="147397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1"/>
            <p:cNvCxnSpPr>
              <a:endCxn id="27" idx="1"/>
            </p:cNvCxnSpPr>
            <p:nvPr/>
          </p:nvCxnSpPr>
          <p:spPr>
            <a:xfrm flipH="1">
              <a:off x="952470" y="3710744"/>
              <a:ext cx="1319331" cy="641464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2"/>
            <p:cNvCxnSpPr>
              <a:stCxn id="20" idx="10"/>
              <a:endCxn id="16" idx="2"/>
            </p:cNvCxnSpPr>
            <p:nvPr/>
          </p:nvCxnSpPr>
          <p:spPr>
            <a:xfrm>
              <a:off x="7223433" y="2759419"/>
              <a:ext cx="632495" cy="215146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3"/>
            <p:cNvCxnSpPr>
              <a:stCxn id="20" idx="6"/>
              <a:endCxn id="7" idx="6"/>
            </p:cNvCxnSpPr>
            <p:nvPr/>
          </p:nvCxnSpPr>
          <p:spPr>
            <a:xfrm flipV="1">
              <a:off x="7199272" y="2588634"/>
              <a:ext cx="1658512" cy="155445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4"/>
            <p:cNvCxnSpPr>
              <a:stCxn id="16" idx="5"/>
              <a:endCxn id="7" idx="8"/>
            </p:cNvCxnSpPr>
            <p:nvPr/>
          </p:nvCxnSpPr>
          <p:spPr>
            <a:xfrm flipV="1">
              <a:off x="7959314" y="2602800"/>
              <a:ext cx="930360" cy="316794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5"/>
            <p:cNvCxnSpPr/>
            <p:nvPr/>
          </p:nvCxnSpPr>
          <p:spPr>
            <a:xfrm flipV="1">
              <a:off x="2191032" y="2855542"/>
              <a:ext cx="404333" cy="1034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6"/>
            <p:cNvCxnSpPr/>
            <p:nvPr/>
          </p:nvCxnSpPr>
          <p:spPr>
            <a:xfrm flipV="1">
              <a:off x="2294418" y="2896678"/>
              <a:ext cx="326201" cy="350513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7"/>
            <p:cNvCxnSpPr/>
            <p:nvPr/>
          </p:nvCxnSpPr>
          <p:spPr>
            <a:xfrm flipH="1" flipV="1">
              <a:off x="2179184" y="2988709"/>
              <a:ext cx="85054" cy="252406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191"/>
            <p:cNvSpPr/>
            <p:nvPr/>
          </p:nvSpPr>
          <p:spPr bwMode="auto">
            <a:xfrm>
              <a:off x="5797234" y="2226747"/>
              <a:ext cx="89145" cy="77073"/>
            </a:xfrm>
            <a:custGeom>
              <a:avLst/>
              <a:gdLst>
                <a:gd name="T0" fmla="*/ 41 w 81"/>
                <a:gd name="T1" fmla="*/ 0 h 70"/>
                <a:gd name="T2" fmla="*/ 24 w 81"/>
                <a:gd name="T3" fmla="*/ 4 h 70"/>
                <a:gd name="T4" fmla="*/ 9 w 81"/>
                <a:gd name="T5" fmla="*/ 51 h 70"/>
                <a:gd name="T6" fmla="*/ 41 w 81"/>
                <a:gd name="T7" fmla="*/ 70 h 70"/>
                <a:gd name="T8" fmla="*/ 57 w 81"/>
                <a:gd name="T9" fmla="*/ 66 h 70"/>
                <a:gd name="T10" fmla="*/ 72 w 81"/>
                <a:gd name="T11" fmla="*/ 19 h 70"/>
                <a:gd name="T12" fmla="*/ 41 w 81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70">
                  <a:moveTo>
                    <a:pt x="41" y="0"/>
                  </a:moveTo>
                  <a:cubicBezTo>
                    <a:pt x="35" y="0"/>
                    <a:pt x="30" y="1"/>
                    <a:pt x="24" y="4"/>
                  </a:cubicBezTo>
                  <a:cubicBezTo>
                    <a:pt x="7" y="13"/>
                    <a:pt x="0" y="34"/>
                    <a:pt x="9" y="51"/>
                  </a:cubicBezTo>
                  <a:cubicBezTo>
                    <a:pt x="16" y="64"/>
                    <a:pt x="28" y="70"/>
                    <a:pt x="41" y="70"/>
                  </a:cubicBezTo>
                  <a:cubicBezTo>
                    <a:pt x="46" y="70"/>
                    <a:pt x="52" y="69"/>
                    <a:pt x="57" y="66"/>
                  </a:cubicBezTo>
                  <a:cubicBezTo>
                    <a:pt x="75" y="57"/>
                    <a:pt x="81" y="36"/>
                    <a:pt x="72" y="19"/>
                  </a:cubicBezTo>
                  <a:cubicBezTo>
                    <a:pt x="66" y="6"/>
                    <a:pt x="53" y="0"/>
                    <a:pt x="4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97"/>
            <p:cNvSpPr/>
            <p:nvPr/>
          </p:nvSpPr>
          <p:spPr bwMode="auto">
            <a:xfrm>
              <a:off x="6298675" y="2234640"/>
              <a:ext cx="59430" cy="33894"/>
            </a:xfrm>
            <a:custGeom>
              <a:avLst/>
              <a:gdLst>
                <a:gd name="T0" fmla="*/ 1 w 54"/>
                <a:gd name="T1" fmla="*/ 0 h 31"/>
                <a:gd name="T2" fmla="*/ 4 w 54"/>
                <a:gd name="T3" fmla="*/ 16 h 31"/>
                <a:gd name="T4" fmla="*/ 28 w 54"/>
                <a:gd name="T5" fmla="*/ 31 h 31"/>
                <a:gd name="T6" fmla="*/ 41 w 54"/>
                <a:gd name="T7" fmla="*/ 28 h 31"/>
                <a:gd name="T8" fmla="*/ 54 w 54"/>
                <a:gd name="T9" fmla="*/ 14 h 31"/>
                <a:gd name="T10" fmla="*/ 35 w 54"/>
                <a:gd name="T11" fmla="*/ 18 h 31"/>
                <a:gd name="T12" fmla="*/ 1 w 54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1">
                  <a:moveTo>
                    <a:pt x="1" y="0"/>
                  </a:moveTo>
                  <a:cubicBezTo>
                    <a:pt x="0" y="5"/>
                    <a:pt x="1" y="11"/>
                    <a:pt x="4" y="16"/>
                  </a:cubicBezTo>
                  <a:cubicBezTo>
                    <a:pt x="9" y="26"/>
                    <a:pt x="18" y="31"/>
                    <a:pt x="28" y="31"/>
                  </a:cubicBezTo>
                  <a:cubicBezTo>
                    <a:pt x="33" y="31"/>
                    <a:pt x="37" y="30"/>
                    <a:pt x="41" y="28"/>
                  </a:cubicBezTo>
                  <a:cubicBezTo>
                    <a:pt x="47" y="25"/>
                    <a:pt x="51" y="19"/>
                    <a:pt x="54" y="14"/>
                  </a:cubicBezTo>
                  <a:cubicBezTo>
                    <a:pt x="48" y="17"/>
                    <a:pt x="41" y="18"/>
                    <a:pt x="35" y="18"/>
                  </a:cubicBezTo>
                  <a:cubicBezTo>
                    <a:pt x="22" y="18"/>
                    <a:pt x="9" y="11"/>
                    <a:pt x="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3"/>
            <p:cNvSpPr>
              <a:spLocks noEditPoints="1"/>
            </p:cNvSpPr>
            <p:nvPr/>
          </p:nvSpPr>
          <p:spPr bwMode="auto">
            <a:xfrm>
              <a:off x="4744672" y="3328060"/>
              <a:ext cx="62680" cy="53394"/>
            </a:xfrm>
            <a:custGeom>
              <a:avLst/>
              <a:gdLst>
                <a:gd name="T0" fmla="*/ 45 w 57"/>
                <a:gd name="T1" fmla="*/ 6 h 49"/>
                <a:gd name="T2" fmla="*/ 40 w 57"/>
                <a:gd name="T3" fmla="*/ 47 h 49"/>
                <a:gd name="T4" fmla="*/ 51 w 57"/>
                <a:gd name="T5" fmla="*/ 13 h 49"/>
                <a:gd name="T6" fmla="*/ 45 w 57"/>
                <a:gd name="T7" fmla="*/ 6 h 49"/>
                <a:gd name="T8" fmla="*/ 28 w 57"/>
                <a:gd name="T9" fmla="*/ 0 h 49"/>
                <a:gd name="T10" fmla="*/ 17 w 57"/>
                <a:gd name="T11" fmla="*/ 3 h 49"/>
                <a:gd name="T12" fmla="*/ 6 w 57"/>
                <a:gd name="T13" fmla="*/ 36 h 49"/>
                <a:gd name="T14" fmla="*/ 29 w 57"/>
                <a:gd name="T15" fmla="*/ 49 h 49"/>
                <a:gd name="T16" fmla="*/ 35 w 57"/>
                <a:gd name="T17" fmla="*/ 49 h 49"/>
                <a:gd name="T18" fmla="*/ 41 w 57"/>
                <a:gd name="T19" fmla="*/ 3 h 49"/>
                <a:gd name="T20" fmla="*/ 28 w 57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9">
                  <a:moveTo>
                    <a:pt x="45" y="6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52" y="40"/>
                    <a:pt x="57" y="25"/>
                    <a:pt x="51" y="13"/>
                  </a:cubicBezTo>
                  <a:cubicBezTo>
                    <a:pt x="49" y="10"/>
                    <a:pt x="47" y="8"/>
                    <a:pt x="45" y="6"/>
                  </a:cubicBezTo>
                  <a:moveTo>
                    <a:pt x="28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4"/>
                    <a:pt x="6" y="36"/>
                  </a:cubicBezTo>
                  <a:cubicBezTo>
                    <a:pt x="11" y="45"/>
                    <a:pt x="20" y="49"/>
                    <a:pt x="29" y="49"/>
                  </a:cubicBezTo>
                  <a:cubicBezTo>
                    <a:pt x="31" y="49"/>
                    <a:pt x="33" y="49"/>
                    <a:pt x="35" y="49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7" y="1"/>
                    <a:pt x="33" y="0"/>
                    <a:pt x="28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04"/>
            <p:cNvSpPr/>
            <p:nvPr/>
          </p:nvSpPr>
          <p:spPr bwMode="auto">
            <a:xfrm>
              <a:off x="4783209" y="3331310"/>
              <a:ext cx="11143" cy="50144"/>
            </a:xfrm>
            <a:custGeom>
              <a:avLst/>
              <a:gdLst>
                <a:gd name="T0" fmla="*/ 6 w 10"/>
                <a:gd name="T1" fmla="*/ 0 h 46"/>
                <a:gd name="T2" fmla="*/ 0 w 10"/>
                <a:gd name="T3" fmla="*/ 46 h 46"/>
                <a:gd name="T4" fmla="*/ 5 w 10"/>
                <a:gd name="T5" fmla="*/ 44 h 46"/>
                <a:gd name="T6" fmla="*/ 5 w 10"/>
                <a:gd name="T7" fmla="*/ 44 h 46"/>
                <a:gd name="T8" fmla="*/ 10 w 10"/>
                <a:gd name="T9" fmla="*/ 3 h 46"/>
                <a:gd name="T10" fmla="*/ 6 w 10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6">
                  <a:moveTo>
                    <a:pt x="6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2" y="45"/>
                    <a:pt x="3" y="45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8" y="1"/>
                    <a:pt x="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13"/>
            <p:cNvSpPr/>
            <p:nvPr/>
          </p:nvSpPr>
          <p:spPr bwMode="auto">
            <a:xfrm>
              <a:off x="5641695" y="1701162"/>
              <a:ext cx="133718" cy="116074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4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6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14"/>
            <p:cNvSpPr/>
            <p:nvPr/>
          </p:nvSpPr>
          <p:spPr bwMode="auto">
            <a:xfrm>
              <a:off x="5015822" y="2229997"/>
              <a:ext cx="132789" cy="117467"/>
            </a:xfrm>
            <a:custGeom>
              <a:avLst/>
              <a:gdLst>
                <a:gd name="T0" fmla="*/ 61 w 121"/>
                <a:gd name="T1" fmla="*/ 0 h 107"/>
                <a:gd name="T2" fmla="*/ 36 w 121"/>
                <a:gd name="T3" fmla="*/ 6 h 107"/>
                <a:gd name="T4" fmla="*/ 14 w 121"/>
                <a:gd name="T5" fmla="*/ 78 h 107"/>
                <a:gd name="T6" fmla="*/ 61 w 121"/>
                <a:gd name="T7" fmla="*/ 107 h 107"/>
                <a:gd name="T8" fmla="*/ 85 w 121"/>
                <a:gd name="T9" fmla="*/ 100 h 107"/>
                <a:gd name="T10" fmla="*/ 108 w 121"/>
                <a:gd name="T11" fmla="*/ 29 h 107"/>
                <a:gd name="T12" fmla="*/ 61 w 121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07">
                  <a:moveTo>
                    <a:pt x="61" y="0"/>
                  </a:moveTo>
                  <a:cubicBezTo>
                    <a:pt x="52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7"/>
                    <a:pt x="61" y="107"/>
                  </a:cubicBezTo>
                  <a:cubicBezTo>
                    <a:pt x="69" y="107"/>
                    <a:pt x="77" y="105"/>
                    <a:pt x="85" y="100"/>
                  </a:cubicBezTo>
                  <a:cubicBezTo>
                    <a:pt x="111" y="87"/>
                    <a:pt x="121" y="55"/>
                    <a:pt x="108" y="29"/>
                  </a:cubicBezTo>
                  <a:cubicBezTo>
                    <a:pt x="98" y="11"/>
                    <a:pt x="80" y="0"/>
                    <a:pt x="6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15"/>
            <p:cNvSpPr/>
            <p:nvPr/>
          </p:nvSpPr>
          <p:spPr bwMode="auto">
            <a:xfrm>
              <a:off x="5975060" y="1985312"/>
              <a:ext cx="103074" cy="91002"/>
            </a:xfrm>
            <a:custGeom>
              <a:avLst/>
              <a:gdLst>
                <a:gd name="T0" fmla="*/ 47 w 94"/>
                <a:gd name="T1" fmla="*/ 0 h 83"/>
                <a:gd name="T2" fmla="*/ 28 w 94"/>
                <a:gd name="T3" fmla="*/ 5 h 83"/>
                <a:gd name="T4" fmla="*/ 11 w 94"/>
                <a:gd name="T5" fmla="*/ 61 h 83"/>
                <a:gd name="T6" fmla="*/ 47 w 94"/>
                <a:gd name="T7" fmla="*/ 83 h 83"/>
                <a:gd name="T8" fmla="*/ 66 w 94"/>
                <a:gd name="T9" fmla="*/ 78 h 83"/>
                <a:gd name="T10" fmla="*/ 84 w 94"/>
                <a:gd name="T11" fmla="*/ 22 h 83"/>
                <a:gd name="T12" fmla="*/ 47 w 94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3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8" y="75"/>
                    <a:pt x="32" y="83"/>
                    <a:pt x="47" y="83"/>
                  </a:cubicBezTo>
                  <a:cubicBezTo>
                    <a:pt x="54" y="83"/>
                    <a:pt x="60" y="81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17"/>
            <p:cNvSpPr/>
            <p:nvPr/>
          </p:nvSpPr>
          <p:spPr bwMode="auto">
            <a:xfrm>
              <a:off x="6285675" y="2163138"/>
              <a:ext cx="103074" cy="86824"/>
            </a:xfrm>
            <a:custGeom>
              <a:avLst/>
              <a:gdLst>
                <a:gd name="T0" fmla="*/ 47 w 94"/>
                <a:gd name="T1" fmla="*/ 0 h 79"/>
                <a:gd name="T2" fmla="*/ 28 w 94"/>
                <a:gd name="T3" fmla="*/ 5 h 79"/>
                <a:gd name="T4" fmla="*/ 11 w 94"/>
                <a:gd name="T5" fmla="*/ 61 h 79"/>
                <a:gd name="T6" fmla="*/ 13 w 94"/>
                <a:gd name="T7" fmla="*/ 65 h 79"/>
                <a:gd name="T8" fmla="*/ 27 w 94"/>
                <a:gd name="T9" fmla="*/ 44 h 79"/>
                <a:gd name="T10" fmla="*/ 40 w 94"/>
                <a:gd name="T11" fmla="*/ 41 h 79"/>
                <a:gd name="T12" fmla="*/ 65 w 94"/>
                <a:gd name="T13" fmla="*/ 56 h 79"/>
                <a:gd name="T14" fmla="*/ 66 w 94"/>
                <a:gd name="T15" fmla="*/ 79 h 79"/>
                <a:gd name="T16" fmla="*/ 66 w 94"/>
                <a:gd name="T17" fmla="*/ 78 h 79"/>
                <a:gd name="T18" fmla="*/ 84 w 94"/>
                <a:gd name="T19" fmla="*/ 22 h 79"/>
                <a:gd name="T20" fmla="*/ 47 w 94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9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1" y="62"/>
                    <a:pt x="12" y="64"/>
                    <a:pt x="13" y="65"/>
                  </a:cubicBezTo>
                  <a:cubicBezTo>
                    <a:pt x="14" y="56"/>
                    <a:pt x="19" y="48"/>
                    <a:pt x="27" y="44"/>
                  </a:cubicBezTo>
                  <a:cubicBezTo>
                    <a:pt x="32" y="42"/>
                    <a:pt x="36" y="41"/>
                    <a:pt x="40" y="41"/>
                  </a:cubicBezTo>
                  <a:cubicBezTo>
                    <a:pt x="50" y="41"/>
                    <a:pt x="60" y="46"/>
                    <a:pt x="65" y="56"/>
                  </a:cubicBezTo>
                  <a:cubicBezTo>
                    <a:pt x="69" y="63"/>
                    <a:pt x="69" y="71"/>
                    <a:pt x="66" y="7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18"/>
            <p:cNvSpPr/>
            <p:nvPr/>
          </p:nvSpPr>
          <p:spPr bwMode="auto">
            <a:xfrm>
              <a:off x="6300068" y="2208175"/>
              <a:ext cx="61287" cy="45966"/>
            </a:xfrm>
            <a:custGeom>
              <a:avLst/>
              <a:gdLst>
                <a:gd name="T0" fmla="*/ 27 w 56"/>
                <a:gd name="T1" fmla="*/ 0 h 42"/>
                <a:gd name="T2" fmla="*/ 14 w 56"/>
                <a:gd name="T3" fmla="*/ 3 h 42"/>
                <a:gd name="T4" fmla="*/ 0 w 56"/>
                <a:gd name="T5" fmla="*/ 24 h 42"/>
                <a:gd name="T6" fmla="*/ 34 w 56"/>
                <a:gd name="T7" fmla="*/ 42 h 42"/>
                <a:gd name="T8" fmla="*/ 53 w 56"/>
                <a:gd name="T9" fmla="*/ 38 h 42"/>
                <a:gd name="T10" fmla="*/ 52 w 56"/>
                <a:gd name="T11" fmla="*/ 15 h 42"/>
                <a:gd name="T12" fmla="*/ 27 w 56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27" y="0"/>
                  </a:moveTo>
                  <a:cubicBezTo>
                    <a:pt x="23" y="0"/>
                    <a:pt x="19" y="1"/>
                    <a:pt x="14" y="3"/>
                  </a:cubicBezTo>
                  <a:cubicBezTo>
                    <a:pt x="6" y="7"/>
                    <a:pt x="1" y="15"/>
                    <a:pt x="0" y="24"/>
                  </a:cubicBezTo>
                  <a:cubicBezTo>
                    <a:pt x="8" y="35"/>
                    <a:pt x="21" y="42"/>
                    <a:pt x="34" y="42"/>
                  </a:cubicBezTo>
                  <a:cubicBezTo>
                    <a:pt x="40" y="42"/>
                    <a:pt x="47" y="41"/>
                    <a:pt x="53" y="38"/>
                  </a:cubicBezTo>
                  <a:cubicBezTo>
                    <a:pt x="56" y="30"/>
                    <a:pt x="56" y="22"/>
                    <a:pt x="52" y="15"/>
                  </a:cubicBezTo>
                  <a:cubicBezTo>
                    <a:pt x="47" y="5"/>
                    <a:pt x="37" y="0"/>
                    <a:pt x="27" y="0"/>
                  </a:cubicBezTo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19"/>
            <p:cNvSpPr/>
            <p:nvPr/>
          </p:nvSpPr>
          <p:spPr bwMode="auto">
            <a:xfrm>
              <a:off x="6393392" y="1673769"/>
              <a:ext cx="98431" cy="90074"/>
            </a:xfrm>
            <a:custGeom>
              <a:avLst/>
              <a:gdLst>
                <a:gd name="T0" fmla="*/ 43 w 90"/>
                <a:gd name="T1" fmla="*/ 0 h 82"/>
                <a:gd name="T2" fmla="*/ 24 w 90"/>
                <a:gd name="T3" fmla="*/ 4 h 82"/>
                <a:gd name="T4" fmla="*/ 19 w 90"/>
                <a:gd name="T5" fmla="*/ 7 h 82"/>
                <a:gd name="T6" fmla="*/ 3 w 90"/>
                <a:gd name="T7" fmla="*/ 30 h 82"/>
                <a:gd name="T8" fmla="*/ 6 w 90"/>
                <a:gd name="T9" fmla="*/ 60 h 82"/>
                <a:gd name="T10" fmla="*/ 43 w 90"/>
                <a:gd name="T11" fmla="*/ 82 h 82"/>
                <a:gd name="T12" fmla="*/ 62 w 90"/>
                <a:gd name="T13" fmla="*/ 78 h 82"/>
                <a:gd name="T14" fmla="*/ 79 w 90"/>
                <a:gd name="T15" fmla="*/ 22 h 82"/>
                <a:gd name="T16" fmla="*/ 43 w 90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82">
                  <a:moveTo>
                    <a:pt x="43" y="0"/>
                  </a:moveTo>
                  <a:cubicBezTo>
                    <a:pt x="36" y="0"/>
                    <a:pt x="30" y="1"/>
                    <a:pt x="24" y="4"/>
                  </a:cubicBezTo>
                  <a:cubicBezTo>
                    <a:pt x="22" y="5"/>
                    <a:pt x="21" y="6"/>
                    <a:pt x="19" y="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40"/>
                    <a:pt x="1" y="51"/>
                    <a:pt x="6" y="60"/>
                  </a:cubicBezTo>
                  <a:cubicBezTo>
                    <a:pt x="14" y="74"/>
                    <a:pt x="28" y="82"/>
                    <a:pt x="43" y="82"/>
                  </a:cubicBezTo>
                  <a:cubicBezTo>
                    <a:pt x="49" y="82"/>
                    <a:pt x="56" y="81"/>
                    <a:pt x="62" y="78"/>
                  </a:cubicBezTo>
                  <a:cubicBezTo>
                    <a:pt x="82" y="67"/>
                    <a:pt x="90" y="42"/>
                    <a:pt x="79" y="22"/>
                  </a:cubicBezTo>
                  <a:cubicBezTo>
                    <a:pt x="72" y="8"/>
                    <a:pt x="58" y="0"/>
                    <a:pt x="4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0"/>
            <p:cNvSpPr/>
            <p:nvPr/>
          </p:nvSpPr>
          <p:spPr bwMode="auto">
            <a:xfrm>
              <a:off x="6396642" y="1681197"/>
              <a:ext cx="17643" cy="25536"/>
            </a:xfrm>
            <a:custGeom>
              <a:avLst/>
              <a:gdLst>
                <a:gd name="T0" fmla="*/ 16 w 16"/>
                <a:gd name="T1" fmla="*/ 0 h 23"/>
                <a:gd name="T2" fmla="*/ 0 w 16"/>
                <a:gd name="T3" fmla="*/ 23 h 23"/>
                <a:gd name="T4" fmla="*/ 16 w 16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23">
                  <a:moveTo>
                    <a:pt x="16" y="0"/>
                  </a:moveTo>
                  <a:cubicBezTo>
                    <a:pt x="8" y="6"/>
                    <a:pt x="2" y="14"/>
                    <a:pt x="0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27"/>
            <p:cNvSpPr/>
            <p:nvPr/>
          </p:nvSpPr>
          <p:spPr bwMode="auto">
            <a:xfrm>
              <a:off x="3734016" y="3667464"/>
              <a:ext cx="134182" cy="116539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7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30"/>
            <p:cNvSpPr/>
            <p:nvPr/>
          </p:nvSpPr>
          <p:spPr bwMode="auto">
            <a:xfrm>
              <a:off x="4758137" y="2636257"/>
              <a:ext cx="64537" cy="56180"/>
            </a:xfrm>
            <a:custGeom>
              <a:avLst/>
              <a:gdLst>
                <a:gd name="T0" fmla="*/ 30 w 59"/>
                <a:gd name="T1" fmla="*/ 0 h 51"/>
                <a:gd name="T2" fmla="*/ 18 w 59"/>
                <a:gd name="T3" fmla="*/ 3 h 51"/>
                <a:gd name="T4" fmla="*/ 7 w 59"/>
                <a:gd name="T5" fmla="*/ 38 h 51"/>
                <a:gd name="T6" fmla="*/ 30 w 59"/>
                <a:gd name="T7" fmla="*/ 51 h 51"/>
                <a:gd name="T8" fmla="*/ 42 w 59"/>
                <a:gd name="T9" fmla="*/ 48 h 51"/>
                <a:gd name="T10" fmla="*/ 52 w 59"/>
                <a:gd name="T11" fmla="*/ 14 h 51"/>
                <a:gd name="T12" fmla="*/ 30 w 59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1">
                  <a:moveTo>
                    <a:pt x="30" y="0"/>
                  </a:moveTo>
                  <a:cubicBezTo>
                    <a:pt x="26" y="0"/>
                    <a:pt x="22" y="1"/>
                    <a:pt x="18" y="3"/>
                  </a:cubicBezTo>
                  <a:cubicBezTo>
                    <a:pt x="5" y="10"/>
                    <a:pt x="0" y="25"/>
                    <a:pt x="7" y="38"/>
                  </a:cubicBezTo>
                  <a:cubicBezTo>
                    <a:pt x="12" y="46"/>
                    <a:pt x="20" y="51"/>
                    <a:pt x="30" y="51"/>
                  </a:cubicBezTo>
                  <a:cubicBezTo>
                    <a:pt x="34" y="51"/>
                    <a:pt x="38" y="50"/>
                    <a:pt x="42" y="48"/>
                  </a:cubicBezTo>
                  <a:cubicBezTo>
                    <a:pt x="54" y="42"/>
                    <a:pt x="59" y="26"/>
                    <a:pt x="52" y="14"/>
                  </a:cubicBezTo>
                  <a:cubicBezTo>
                    <a:pt x="48" y="5"/>
                    <a:pt x="39" y="0"/>
                    <a:pt x="30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31"/>
            <p:cNvSpPr/>
            <p:nvPr/>
          </p:nvSpPr>
          <p:spPr bwMode="auto">
            <a:xfrm>
              <a:off x="5492191" y="2199353"/>
              <a:ext cx="63609" cy="56180"/>
            </a:xfrm>
            <a:custGeom>
              <a:avLst/>
              <a:gdLst>
                <a:gd name="T0" fmla="*/ 29 w 58"/>
                <a:gd name="T1" fmla="*/ 0 h 51"/>
                <a:gd name="T2" fmla="*/ 17 w 58"/>
                <a:gd name="T3" fmla="*/ 3 h 51"/>
                <a:gd name="T4" fmla="*/ 6 w 58"/>
                <a:gd name="T5" fmla="*/ 37 h 51"/>
                <a:gd name="T6" fmla="*/ 29 w 58"/>
                <a:gd name="T7" fmla="*/ 51 h 51"/>
                <a:gd name="T8" fmla="*/ 41 w 58"/>
                <a:gd name="T9" fmla="*/ 48 h 51"/>
                <a:gd name="T10" fmla="*/ 52 w 58"/>
                <a:gd name="T11" fmla="*/ 13 h 51"/>
                <a:gd name="T12" fmla="*/ 29 w 58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1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5"/>
                    <a:pt x="6" y="37"/>
                  </a:cubicBezTo>
                  <a:cubicBezTo>
                    <a:pt x="11" y="46"/>
                    <a:pt x="20" y="51"/>
                    <a:pt x="29" y="51"/>
                  </a:cubicBezTo>
                  <a:cubicBezTo>
                    <a:pt x="33" y="51"/>
                    <a:pt x="37" y="50"/>
                    <a:pt x="41" y="48"/>
                  </a:cubicBezTo>
                  <a:cubicBezTo>
                    <a:pt x="53" y="41"/>
                    <a:pt x="58" y="26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96"/>
            <p:cNvSpPr/>
            <p:nvPr/>
          </p:nvSpPr>
          <p:spPr bwMode="auto">
            <a:xfrm>
              <a:off x="3769303" y="2969290"/>
              <a:ext cx="69180" cy="60359"/>
            </a:xfrm>
            <a:custGeom>
              <a:avLst/>
              <a:gdLst>
                <a:gd name="T0" fmla="*/ 31 w 63"/>
                <a:gd name="T1" fmla="*/ 0 h 55"/>
                <a:gd name="T2" fmla="*/ 19 w 63"/>
                <a:gd name="T3" fmla="*/ 3 h 55"/>
                <a:gd name="T4" fmla="*/ 7 w 63"/>
                <a:gd name="T5" fmla="*/ 40 h 55"/>
                <a:gd name="T6" fmla="*/ 31 w 63"/>
                <a:gd name="T7" fmla="*/ 55 h 55"/>
                <a:gd name="T8" fmla="*/ 44 w 63"/>
                <a:gd name="T9" fmla="*/ 52 h 55"/>
                <a:gd name="T10" fmla="*/ 56 w 63"/>
                <a:gd name="T11" fmla="*/ 15 h 55"/>
                <a:gd name="T12" fmla="*/ 31 w 63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5">
                  <a:moveTo>
                    <a:pt x="31" y="0"/>
                  </a:moveTo>
                  <a:cubicBezTo>
                    <a:pt x="27" y="0"/>
                    <a:pt x="23" y="1"/>
                    <a:pt x="19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2" y="50"/>
                    <a:pt x="21" y="55"/>
                    <a:pt x="31" y="55"/>
                  </a:cubicBezTo>
                  <a:cubicBezTo>
                    <a:pt x="36" y="55"/>
                    <a:pt x="40" y="54"/>
                    <a:pt x="44" y="52"/>
                  </a:cubicBezTo>
                  <a:cubicBezTo>
                    <a:pt x="58" y="45"/>
                    <a:pt x="63" y="28"/>
                    <a:pt x="56" y="15"/>
                  </a:cubicBezTo>
                  <a:cubicBezTo>
                    <a:pt x="51" y="5"/>
                    <a:pt x="41" y="0"/>
                    <a:pt x="3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05"/>
            <p:cNvSpPr>
              <a:spLocks noEditPoints="1"/>
            </p:cNvSpPr>
            <p:nvPr/>
          </p:nvSpPr>
          <p:spPr bwMode="auto">
            <a:xfrm>
              <a:off x="3064203" y="3522733"/>
              <a:ext cx="57109" cy="54787"/>
            </a:xfrm>
            <a:custGeom>
              <a:avLst/>
              <a:gdLst>
                <a:gd name="T0" fmla="*/ 1 w 52"/>
                <a:gd name="T1" fmla="*/ 23 h 50"/>
                <a:gd name="T2" fmla="*/ 4 w 52"/>
                <a:gd name="T3" fmla="*/ 37 h 50"/>
                <a:gd name="T4" fmla="*/ 26 w 52"/>
                <a:gd name="T5" fmla="*/ 50 h 50"/>
                <a:gd name="T6" fmla="*/ 37 w 52"/>
                <a:gd name="T7" fmla="*/ 47 h 50"/>
                <a:gd name="T8" fmla="*/ 42 w 52"/>
                <a:gd name="T9" fmla="*/ 44 h 50"/>
                <a:gd name="T10" fmla="*/ 1 w 52"/>
                <a:gd name="T11" fmla="*/ 23 h 50"/>
                <a:gd name="T12" fmla="*/ 26 w 52"/>
                <a:gd name="T13" fmla="*/ 0 h 50"/>
                <a:gd name="T14" fmla="*/ 14 w 52"/>
                <a:gd name="T15" fmla="*/ 3 h 50"/>
                <a:gd name="T16" fmla="*/ 2 w 52"/>
                <a:gd name="T17" fmla="*/ 18 h 50"/>
                <a:gd name="T18" fmla="*/ 45 w 52"/>
                <a:gd name="T19" fmla="*/ 40 h 50"/>
                <a:gd name="T20" fmla="*/ 48 w 52"/>
                <a:gd name="T21" fmla="*/ 14 h 50"/>
                <a:gd name="T22" fmla="*/ 26 w 52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50">
                  <a:moveTo>
                    <a:pt x="1" y="23"/>
                  </a:moveTo>
                  <a:cubicBezTo>
                    <a:pt x="0" y="28"/>
                    <a:pt x="1" y="32"/>
                    <a:pt x="4" y="37"/>
                  </a:cubicBezTo>
                  <a:cubicBezTo>
                    <a:pt x="8" y="45"/>
                    <a:pt x="17" y="50"/>
                    <a:pt x="26" y="50"/>
                  </a:cubicBezTo>
                  <a:cubicBezTo>
                    <a:pt x="29" y="50"/>
                    <a:pt x="33" y="49"/>
                    <a:pt x="37" y="47"/>
                  </a:cubicBezTo>
                  <a:cubicBezTo>
                    <a:pt x="39" y="46"/>
                    <a:pt x="40" y="45"/>
                    <a:pt x="42" y="44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8" y="6"/>
                    <a:pt x="4" y="12"/>
                    <a:pt x="2" y="18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51" y="33"/>
                    <a:pt x="52" y="22"/>
                    <a:pt x="48" y="14"/>
                  </a:cubicBezTo>
                  <a:cubicBezTo>
                    <a:pt x="43" y="5"/>
                    <a:pt x="35" y="0"/>
                    <a:pt x="26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06"/>
            <p:cNvSpPr/>
            <p:nvPr/>
          </p:nvSpPr>
          <p:spPr bwMode="auto">
            <a:xfrm>
              <a:off x="3065132" y="3542697"/>
              <a:ext cx="48287" cy="28322"/>
            </a:xfrm>
            <a:custGeom>
              <a:avLst/>
              <a:gdLst>
                <a:gd name="T0" fmla="*/ 1 w 44"/>
                <a:gd name="T1" fmla="*/ 0 h 26"/>
                <a:gd name="T2" fmla="*/ 0 w 44"/>
                <a:gd name="T3" fmla="*/ 5 h 26"/>
                <a:gd name="T4" fmla="*/ 41 w 44"/>
                <a:gd name="T5" fmla="*/ 26 h 26"/>
                <a:gd name="T6" fmla="*/ 44 w 44"/>
                <a:gd name="T7" fmla="*/ 22 h 26"/>
                <a:gd name="T8" fmla="*/ 1 w 4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1" y="0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5"/>
                    <a:pt x="43" y="24"/>
                    <a:pt x="44" y="2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33"/>
            <p:cNvSpPr/>
            <p:nvPr/>
          </p:nvSpPr>
          <p:spPr bwMode="auto">
            <a:xfrm>
              <a:off x="2504093" y="3206546"/>
              <a:ext cx="93324" cy="81252"/>
            </a:xfrm>
            <a:custGeom>
              <a:avLst/>
              <a:gdLst>
                <a:gd name="T0" fmla="*/ 42 w 85"/>
                <a:gd name="T1" fmla="*/ 0 h 74"/>
                <a:gd name="T2" fmla="*/ 25 w 85"/>
                <a:gd name="T3" fmla="*/ 4 h 74"/>
                <a:gd name="T4" fmla="*/ 9 w 85"/>
                <a:gd name="T5" fmla="*/ 54 h 74"/>
                <a:gd name="T6" fmla="*/ 42 w 85"/>
                <a:gd name="T7" fmla="*/ 74 h 74"/>
                <a:gd name="T8" fmla="*/ 60 w 85"/>
                <a:gd name="T9" fmla="*/ 70 h 74"/>
                <a:gd name="T10" fmla="*/ 75 w 85"/>
                <a:gd name="T11" fmla="*/ 20 h 74"/>
                <a:gd name="T12" fmla="*/ 42 w 85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4">
                  <a:moveTo>
                    <a:pt x="42" y="0"/>
                  </a:moveTo>
                  <a:cubicBezTo>
                    <a:pt x="36" y="0"/>
                    <a:pt x="30" y="1"/>
                    <a:pt x="25" y="4"/>
                  </a:cubicBezTo>
                  <a:cubicBezTo>
                    <a:pt x="7" y="14"/>
                    <a:pt x="0" y="36"/>
                    <a:pt x="9" y="54"/>
                  </a:cubicBezTo>
                  <a:cubicBezTo>
                    <a:pt x="16" y="67"/>
                    <a:pt x="29" y="74"/>
                    <a:pt x="42" y="74"/>
                  </a:cubicBezTo>
                  <a:cubicBezTo>
                    <a:pt x="48" y="74"/>
                    <a:pt x="54" y="73"/>
                    <a:pt x="60" y="70"/>
                  </a:cubicBezTo>
                  <a:cubicBezTo>
                    <a:pt x="78" y="60"/>
                    <a:pt x="85" y="38"/>
                    <a:pt x="75" y="20"/>
                  </a:cubicBezTo>
                  <a:cubicBezTo>
                    <a:pt x="69" y="7"/>
                    <a:pt x="56" y="0"/>
                    <a:pt x="4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69" name="直接连接符 66"/>
            <p:cNvCxnSpPr/>
            <p:nvPr/>
          </p:nvCxnSpPr>
          <p:spPr>
            <a:xfrm flipV="1">
              <a:off x="4205825" y="2966265"/>
              <a:ext cx="276605" cy="809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7"/>
            <p:cNvCxnSpPr>
              <a:stCxn id="68" idx="0"/>
            </p:cNvCxnSpPr>
            <p:nvPr/>
          </p:nvCxnSpPr>
          <p:spPr>
            <a:xfrm flipV="1">
              <a:off x="2550206" y="2692437"/>
              <a:ext cx="358754" cy="514109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68"/>
            <p:cNvCxnSpPr>
              <a:stCxn id="65" idx="1"/>
            </p:cNvCxnSpPr>
            <p:nvPr/>
          </p:nvCxnSpPr>
          <p:spPr>
            <a:xfrm flipH="1" flipV="1">
              <a:off x="2913255" y="2692438"/>
              <a:ext cx="876912" cy="280144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69"/>
            <p:cNvCxnSpPr>
              <a:stCxn id="56" idx="2"/>
              <a:endCxn id="65" idx="1"/>
            </p:cNvCxnSpPr>
            <p:nvPr/>
          </p:nvCxnSpPr>
          <p:spPr>
            <a:xfrm flipH="1">
              <a:off x="3790167" y="2315627"/>
              <a:ext cx="1241019" cy="656955"/>
            </a:xfrm>
            <a:prstGeom prst="line">
              <a:avLst/>
            </a:prstGeom>
            <a:ln>
              <a:solidFill>
                <a:schemeClr val="tx1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0"/>
            <p:cNvCxnSpPr>
              <a:stCxn id="52" idx="5"/>
              <a:endCxn id="56" idx="5"/>
            </p:cNvCxnSpPr>
            <p:nvPr/>
          </p:nvCxnSpPr>
          <p:spPr>
            <a:xfrm flipH="1">
              <a:off x="5134344" y="2254320"/>
              <a:ext cx="1202850" cy="7514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1"/>
            <p:cNvCxnSpPr>
              <a:stCxn id="66" idx="10"/>
              <a:endCxn id="62" idx="2"/>
            </p:cNvCxnSpPr>
            <p:nvPr/>
          </p:nvCxnSpPr>
          <p:spPr>
            <a:xfrm>
              <a:off x="3116919" y="3538073"/>
              <a:ext cx="632495" cy="215146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2"/>
            <p:cNvCxnSpPr>
              <a:stCxn id="66" idx="6"/>
              <a:endCxn id="53" idx="6"/>
            </p:cNvCxnSpPr>
            <p:nvPr/>
          </p:nvCxnSpPr>
          <p:spPr>
            <a:xfrm flipV="1">
              <a:off x="3092758" y="3367288"/>
              <a:ext cx="1658512" cy="155445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3"/>
            <p:cNvCxnSpPr>
              <a:stCxn id="62" idx="5"/>
              <a:endCxn id="53" idx="8"/>
            </p:cNvCxnSpPr>
            <p:nvPr/>
          </p:nvCxnSpPr>
          <p:spPr>
            <a:xfrm flipV="1">
              <a:off x="3852800" y="3381454"/>
              <a:ext cx="930360" cy="316794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椭圆 84"/>
            <p:cNvSpPr/>
            <p:nvPr/>
          </p:nvSpPr>
          <p:spPr>
            <a:xfrm rot="11174285">
              <a:off x="1122225" y="3084948"/>
              <a:ext cx="50995" cy="5099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5" name="文本框 74"/>
          <p:cNvSpPr txBox="1"/>
          <p:nvPr/>
        </p:nvSpPr>
        <p:spPr>
          <a:xfrm>
            <a:off x="4427915" y="239872"/>
            <a:ext cx="3336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CONTENT</a:t>
            </a:r>
            <a:endParaRPr lang="zh-CN" altLang="en-US" sz="5400" dirty="0"/>
          </a:p>
        </p:txBody>
      </p:sp>
      <p:cxnSp>
        <p:nvCxnSpPr>
          <p:cNvPr id="116" name="直接连接符 75"/>
          <p:cNvCxnSpPr/>
          <p:nvPr/>
        </p:nvCxnSpPr>
        <p:spPr>
          <a:xfrm>
            <a:off x="5069497" y="1337211"/>
            <a:ext cx="2053007" cy="0"/>
          </a:xfrm>
          <a:prstGeom prst="line">
            <a:avLst/>
          </a:prstGeom>
          <a:ln w="444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77"/>
          <p:cNvSpPr txBox="1"/>
          <p:nvPr/>
        </p:nvSpPr>
        <p:spPr>
          <a:xfrm>
            <a:off x="3009390" y="1775378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01</a:t>
            </a:r>
            <a:r>
              <a:rPr lang="zh-TW" altLang="en-US" sz="3200" dirty="0"/>
              <a:t>介紹</a:t>
            </a:r>
            <a:endParaRPr lang="zh-CN" altLang="en-US" sz="3200" dirty="0"/>
          </a:p>
        </p:txBody>
      </p:sp>
      <p:sp>
        <p:nvSpPr>
          <p:cNvPr id="118" name="矩形 117"/>
          <p:cNvSpPr/>
          <p:nvPr/>
        </p:nvSpPr>
        <p:spPr>
          <a:xfrm>
            <a:off x="3590518" y="2335305"/>
            <a:ext cx="14632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課程說明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環境架設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CN" altLang="en-US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9" name="文本框 77"/>
          <p:cNvSpPr txBox="1"/>
          <p:nvPr/>
        </p:nvSpPr>
        <p:spPr>
          <a:xfrm>
            <a:off x="5241941" y="1773015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</a:t>
            </a:r>
            <a:r>
              <a:rPr lang="en-US" altLang="zh-TW" sz="3200" dirty="0"/>
              <a:t>2</a:t>
            </a:r>
            <a:r>
              <a:rPr lang="zh-TW" altLang="en-US" sz="3200" dirty="0"/>
              <a:t>練習</a:t>
            </a:r>
            <a:endParaRPr lang="zh-CN" altLang="en-US" sz="3200" dirty="0"/>
          </a:p>
        </p:txBody>
      </p:sp>
      <p:sp>
        <p:nvSpPr>
          <p:cNvPr id="120" name="矩形 119"/>
          <p:cNvSpPr/>
          <p:nvPr/>
        </p:nvSpPr>
        <p:spPr>
          <a:xfrm>
            <a:off x="5651028" y="2401920"/>
            <a:ext cx="1761591" cy="206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DataTables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文繞圖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</a:t>
            </a:r>
          </a:p>
          <a:p>
            <a:r>
              <a:rPr lang="en-US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Chart</a:t>
            </a:r>
          </a:p>
          <a:p>
            <a:r>
              <a:rPr lang="zh-TW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影音</a:t>
            </a:r>
          </a:p>
          <a:p>
            <a:r>
              <a:rPr lang="zh-TW" altLang="en-US" sz="160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影格</a:t>
            </a:r>
            <a:r>
              <a:rPr lang="zh-TW" altLang="zh-CN" sz="160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動畫</a:t>
            </a:r>
            <a:endParaRPr lang="zh-TW" altLang="zh-CN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視差動畫</a:t>
            </a:r>
          </a:p>
        </p:txBody>
      </p:sp>
      <p:sp>
        <p:nvSpPr>
          <p:cNvPr id="121" name="文本框 77"/>
          <p:cNvSpPr txBox="1"/>
          <p:nvPr/>
        </p:nvSpPr>
        <p:spPr>
          <a:xfrm>
            <a:off x="7635875" y="1777365"/>
            <a:ext cx="24460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03</a:t>
            </a:r>
            <a:r>
              <a:rPr lang="zh-TW" altLang="en-US" sz="3200" dirty="0"/>
              <a:t> </a:t>
            </a:r>
            <a:r>
              <a:rPr lang="en-US" altLang="zh-TW" sz="3200" dirty="0"/>
              <a:t>RWD</a:t>
            </a:r>
            <a:endParaRPr lang="zh-TW" altLang="en-US" sz="3200" dirty="0"/>
          </a:p>
        </p:txBody>
      </p:sp>
      <p:sp>
        <p:nvSpPr>
          <p:cNvPr id="123" name="矩形 122"/>
          <p:cNvSpPr/>
          <p:nvPr/>
        </p:nvSpPr>
        <p:spPr>
          <a:xfrm>
            <a:off x="8152726" y="2413736"/>
            <a:ext cx="2489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BootStrap5</a:t>
            </a:r>
            <a:endParaRPr lang="zh-CN" altLang="en-US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5" name="投影片編號版面配置區 1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-0.12431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5" grpId="1"/>
      <p:bldP spid="117" grpId="0"/>
      <p:bldP spid="117" grpId="1"/>
      <p:bldP spid="117" grpId="2"/>
      <p:bldP spid="118" grpId="0"/>
      <p:bldP spid="119" grpId="0"/>
      <p:bldP spid="119" grpId="1"/>
      <p:bldP spid="119" grpId="2"/>
      <p:bldP spid="120" grpId="0"/>
      <p:bldP spid="121" grpId="0"/>
      <p:bldP spid="121" grpId="1"/>
      <p:bldP spid="121" grpId="2"/>
      <p:bldP spid="1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套用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進行排版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24256" y="1366163"/>
            <a:ext cx="526313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&lt;style&gt;</a:t>
            </a:r>
          </a:p>
          <a:p>
            <a:r>
              <a:rPr lang="en-US" altLang="zh-TW" dirty="0"/>
              <a:t>*{margin:0;padding:0}</a:t>
            </a:r>
            <a:r>
              <a:rPr lang="zh-TW" altLang="en-US" dirty="0"/>
              <a:t>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所有元素移除預設值*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endParaRPr lang="en-US" altLang="zh-TW" dirty="0"/>
          </a:p>
          <a:p>
            <a:r>
              <a:rPr lang="en-US" altLang="zh-TW" dirty="0"/>
              <a:t> body{</a:t>
            </a:r>
          </a:p>
          <a:p>
            <a:r>
              <a:rPr lang="en-US" altLang="zh-TW" dirty="0"/>
              <a:t>     background-color: #e8eaeb;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背景灰白色*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 }</a:t>
            </a:r>
          </a:p>
          <a:p>
            <a:r>
              <a:rPr lang="en-US" altLang="zh-TW" dirty="0"/>
              <a:t> 		</a:t>
            </a:r>
          </a:p>
          <a:p>
            <a:r>
              <a:rPr lang="en-US" altLang="zh-TW" dirty="0"/>
              <a:t> #hbox{</a:t>
            </a:r>
          </a:p>
          <a:p>
            <a:r>
              <a:rPr lang="en-US" altLang="zh-TW" dirty="0"/>
              <a:t>     width:100%; 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同螢幕視圖寬*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     </a:t>
            </a:r>
            <a:r>
              <a:rPr lang="en-US" altLang="zh-TW" dirty="0" err="1"/>
              <a:t>display:flex</a:t>
            </a:r>
            <a:endParaRPr lang="en-US" altLang="zh-TW" dirty="0"/>
          </a:p>
          <a:p>
            <a:r>
              <a:rPr lang="en-US" altLang="zh-TW" dirty="0"/>
              <a:t> }</a:t>
            </a:r>
          </a:p>
          <a:p>
            <a:endParaRPr lang="en-US" altLang="zh-TW" dirty="0"/>
          </a:p>
          <a:p>
            <a:r>
              <a:rPr lang="en-US" altLang="zh-TW" dirty="0"/>
              <a:t> #hbox&gt;div{</a:t>
            </a:r>
          </a:p>
          <a:p>
            <a:r>
              <a:rPr lang="en-US" altLang="zh-TW" dirty="0"/>
              <a:t>     </a:t>
            </a:r>
            <a:r>
              <a:rPr lang="en-US" altLang="zh-TW" dirty="0" err="1"/>
              <a:t>display:flex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    flex:1;              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一比一*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     </a:t>
            </a:r>
            <a:r>
              <a:rPr lang="en-US" altLang="zh-TW" dirty="0" err="1"/>
              <a:t>overflow:hidden</a:t>
            </a:r>
            <a:r>
              <a:rPr lang="en-US" altLang="zh-TW" dirty="0"/>
              <a:t>;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溢出區塊部分隱藏*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     padding: 15px;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內填充</a:t>
            </a:r>
            <a:r>
              <a:rPr lang="en-US" altLang="zh-TW" dirty="0">
                <a:solidFill>
                  <a:srgbClr val="00B050"/>
                </a:solidFill>
              </a:rPr>
              <a:t>15px*/</a:t>
            </a:r>
          </a:p>
          <a:p>
            <a:r>
              <a:rPr lang="en-US" altLang="zh-TW" dirty="0"/>
              <a:t> }</a:t>
            </a:r>
          </a:p>
          <a:p>
            <a:r>
              <a:rPr lang="en-US" altLang="zh-TW" dirty="0"/>
              <a:t>&lt;/style&gt;</a:t>
            </a:r>
            <a:endParaRPr lang="zh-TW" altLang="en-US" dirty="0"/>
          </a:p>
        </p:txBody>
      </p:sp>
      <p:grpSp>
        <p:nvGrpSpPr>
          <p:cNvPr id="10" name="组合 66"/>
          <p:cNvGrpSpPr/>
          <p:nvPr/>
        </p:nvGrpSpPr>
        <p:grpSpPr>
          <a:xfrm rot="12786404">
            <a:off x="3159973" y="3214341"/>
            <a:ext cx="678981" cy="266843"/>
            <a:chOff x="5016000" y="2709000"/>
            <a:chExt cx="943660" cy="370864"/>
          </a:xfrm>
          <a:solidFill>
            <a:schemeClr val="accent2">
              <a:lumMod val="75000"/>
            </a:schemeClr>
          </a:solidFill>
        </p:grpSpPr>
        <p:sp>
          <p:nvSpPr>
            <p:cNvPr id="13" name="椭圆 69"/>
            <p:cNvSpPr/>
            <p:nvPr/>
          </p:nvSpPr>
          <p:spPr>
            <a:xfrm>
              <a:off x="5016000" y="2709000"/>
              <a:ext cx="360000" cy="360000"/>
            </a:xfrm>
            <a:prstGeom prst="ellipse">
              <a:avLst/>
            </a:prstGeom>
            <a:noFill/>
            <a:ln w="28575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12" name="直接连接符 68"/>
            <p:cNvCxnSpPr/>
            <p:nvPr/>
          </p:nvCxnSpPr>
          <p:spPr>
            <a:xfrm rot="8813596" flipH="1" flipV="1">
              <a:off x="5432728" y="2715525"/>
              <a:ext cx="526932" cy="364339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字方塊 14"/>
          <p:cNvSpPr txBox="1"/>
          <p:nvPr/>
        </p:nvSpPr>
        <p:spPr>
          <a:xfrm>
            <a:off x="215805" y="2765956"/>
            <a:ext cx="2954655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#ID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說明該元件套用之排版格式</a:t>
            </a:r>
          </a:p>
        </p:txBody>
      </p:sp>
      <p:grpSp>
        <p:nvGrpSpPr>
          <p:cNvPr id="16" name="组合 66"/>
          <p:cNvGrpSpPr/>
          <p:nvPr/>
        </p:nvGrpSpPr>
        <p:grpSpPr>
          <a:xfrm rot="12334673">
            <a:off x="3186046" y="4366421"/>
            <a:ext cx="1277382" cy="477300"/>
            <a:chOff x="5067744" y="2555992"/>
            <a:chExt cx="1775328" cy="663362"/>
          </a:xfrm>
          <a:solidFill>
            <a:schemeClr val="accent2">
              <a:lumMod val="75000"/>
            </a:schemeClr>
          </a:solidFill>
        </p:grpSpPr>
        <p:sp>
          <p:nvSpPr>
            <p:cNvPr id="17" name="椭圆 69"/>
            <p:cNvSpPr/>
            <p:nvPr/>
          </p:nvSpPr>
          <p:spPr>
            <a:xfrm>
              <a:off x="5067744" y="2709000"/>
              <a:ext cx="308257" cy="308257"/>
            </a:xfrm>
            <a:prstGeom prst="ellipse">
              <a:avLst/>
            </a:prstGeom>
            <a:noFill/>
            <a:ln w="28575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18" name="直接连接符 68"/>
            <p:cNvCxnSpPr/>
            <p:nvPr/>
          </p:nvCxnSpPr>
          <p:spPr>
            <a:xfrm rot="9265327" flipH="1" flipV="1">
              <a:off x="5450985" y="2555992"/>
              <a:ext cx="1392087" cy="663362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方塊 18"/>
          <p:cNvSpPr txBox="1"/>
          <p:nvPr/>
        </p:nvSpPr>
        <p:spPr>
          <a:xfrm>
            <a:off x="489733" y="3841837"/>
            <a:ext cx="2724015" cy="92333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直接子代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表明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hbox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之正下一層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10600" y="2723773"/>
            <a:ext cx="2893484" cy="230832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margin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外推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內填充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background-color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width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寬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height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overflow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內容溢出之處理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顯示模式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flex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顯示模式為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flex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比例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169941" y="1480728"/>
            <a:ext cx="3150221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&lt;style&gt;…&lt;/style&gt;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&lt;head&gt;…&lt;/head&gt;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裡面</a:t>
            </a:r>
          </a:p>
        </p:txBody>
      </p:sp>
      <p:cxnSp>
        <p:nvCxnSpPr>
          <p:cNvPr id="22" name="直接连接符 68"/>
          <p:cNvCxnSpPr/>
          <p:nvPr/>
        </p:nvCxnSpPr>
        <p:spPr>
          <a:xfrm flipV="1">
            <a:off x="3293940" y="1589103"/>
            <a:ext cx="294907" cy="190852"/>
          </a:xfrm>
          <a:prstGeom prst="line">
            <a:avLst/>
          </a:prstGeom>
          <a:solidFill>
            <a:schemeClr val="accent2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289" y="58064"/>
            <a:ext cx="5146772" cy="150030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套用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進行排版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703794" y="780149"/>
            <a:ext cx="615603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/>
          </a:p>
          <a:p>
            <a:r>
              <a:rPr lang="zh-TW" altLang="en-US" dirty="0"/>
              <a:t> #hbox&gt;div a{</a:t>
            </a:r>
          </a:p>
          <a:p>
            <a:r>
              <a:rPr lang="zh-TW" altLang="en-US" dirty="0"/>
              <a:t>   background: #fff;            </a:t>
            </a:r>
            <a:r>
              <a:rPr lang="zh-TW" altLang="en-US" dirty="0">
                <a:solidFill>
                  <a:srgbClr val="00B050"/>
                </a:solidFill>
              </a:rPr>
              <a:t> /*背景白色*/</a:t>
            </a:r>
            <a:r>
              <a:rPr lang="zh-TW" altLang="en-US" dirty="0"/>
              <a:t>          </a:t>
            </a:r>
          </a:p>
          <a:p>
            <a:r>
              <a:rPr lang="zh-TW" altLang="en-US" dirty="0"/>
              <a:t>   display: block;                 </a:t>
            </a:r>
            <a:r>
              <a:rPr lang="zh-TW" altLang="en-US" dirty="0">
                <a:solidFill>
                  <a:srgbClr val="00B050"/>
                </a:solidFill>
              </a:rPr>
              <a:t>/*以方塊方式顯示*/</a:t>
            </a:r>
          </a:p>
          <a:p>
            <a:r>
              <a:rPr lang="zh-TW" altLang="en-US" dirty="0"/>
              <a:t>   width: 100%;                   </a:t>
            </a:r>
            <a:r>
              <a:rPr lang="zh-TW" altLang="en-US" dirty="0">
                <a:solidFill>
                  <a:srgbClr val="00B050"/>
                </a:solidFill>
              </a:rPr>
              <a:t>/*寬度</a:t>
            </a:r>
            <a:r>
              <a:rPr lang="en-US" altLang="zh-TW" dirty="0">
                <a:solidFill>
                  <a:srgbClr val="00B050"/>
                </a:solidFill>
              </a:rPr>
              <a:t>100%</a:t>
            </a:r>
            <a:r>
              <a:rPr lang="zh-TW" altLang="en-US" dirty="0">
                <a:solidFill>
                  <a:srgbClr val="00B050"/>
                </a:solidFill>
              </a:rPr>
              <a:t>*/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zh-TW" altLang="en-US" dirty="0"/>
              <a:t>  </a:t>
            </a:r>
            <a:r>
              <a:rPr lang="en-US" altLang="zh-TW" dirty="0"/>
              <a:t> text-decoration: none;</a:t>
            </a:r>
            <a:r>
              <a:rPr lang="zh-TW" altLang="en-US" dirty="0"/>
              <a:t>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移除文字樣式*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zh-TW" altLang="en-US" dirty="0">
              <a:solidFill>
                <a:srgbClr val="00B050"/>
              </a:solidFill>
            </a:endParaRPr>
          </a:p>
          <a:p>
            <a:r>
              <a:rPr lang="zh-TW" altLang="en-US" dirty="0"/>
              <a:t> }</a:t>
            </a:r>
          </a:p>
          <a:p>
            <a:endParaRPr lang="zh-TW" altLang="en-US" dirty="0"/>
          </a:p>
          <a:p>
            <a:r>
              <a:rPr lang="zh-TW" altLang="en-US" dirty="0"/>
              <a:t> #hbox&gt;div img{</a:t>
            </a:r>
          </a:p>
          <a:p>
            <a:r>
              <a:rPr lang="zh-TW" altLang="en-US" dirty="0"/>
              <a:t>   width: 100%;</a:t>
            </a:r>
          </a:p>
          <a:p>
            <a:r>
              <a:rPr lang="zh-TW" altLang="en-US" dirty="0"/>
              <a:t>   vertical-align: bottom;</a:t>
            </a:r>
          </a:p>
          <a:p>
            <a:r>
              <a:rPr lang="zh-TW" altLang="en-US" dirty="0"/>
              <a:t> }</a:t>
            </a:r>
          </a:p>
          <a:p>
            <a:endParaRPr lang="zh-TW" altLang="en-US" dirty="0"/>
          </a:p>
          <a:p>
            <a:r>
              <a:rPr lang="zh-TW" altLang="en-US" dirty="0"/>
              <a:t> #hbox&gt;div p{</a:t>
            </a:r>
          </a:p>
          <a:p>
            <a:r>
              <a:rPr lang="zh-TW" altLang="en-US" dirty="0"/>
              <a:t>   padding: 10px;     </a:t>
            </a:r>
            <a:r>
              <a:rPr lang="zh-TW" altLang="en-US" dirty="0">
                <a:solidFill>
                  <a:srgbClr val="00B050"/>
                </a:solidFill>
              </a:rPr>
              <a:t>/*內填充10px*/</a:t>
            </a:r>
          </a:p>
          <a:p>
            <a:r>
              <a:rPr lang="zh-TW" altLang="en-US" dirty="0"/>
              <a:t>   color: gray;           </a:t>
            </a:r>
            <a:r>
              <a:rPr lang="zh-TW" altLang="en-US" dirty="0">
                <a:solidFill>
                  <a:srgbClr val="00B050"/>
                </a:solidFill>
              </a:rPr>
              <a:t>/*灰色字*/</a:t>
            </a:r>
          </a:p>
          <a:p>
            <a:r>
              <a:rPr lang="zh-TW" altLang="en-US" dirty="0"/>
              <a:t> }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 #hbox&gt;div a:hover{</a:t>
            </a:r>
          </a:p>
          <a:p>
            <a:r>
              <a:rPr lang="zh-TW" altLang="en-US" dirty="0"/>
              <a:t>   cursor:pointer;                                        </a:t>
            </a:r>
            <a:r>
              <a:rPr lang="zh-TW" altLang="en-US" dirty="0">
                <a:solidFill>
                  <a:srgbClr val="00B050"/>
                </a:solidFill>
              </a:rPr>
              <a:t>/*滑鼠變手掌*/</a:t>
            </a:r>
            <a:r>
              <a:rPr lang="zh-TW" altLang="en-US" dirty="0"/>
              <a:t>    </a:t>
            </a:r>
          </a:p>
          <a:p>
            <a:r>
              <a:rPr lang="zh-TW" altLang="en-US" dirty="0"/>
              <a:t>   box-shadow: 0px 0px 10px #b5b5b5;  </a:t>
            </a:r>
            <a:r>
              <a:rPr lang="zh-TW" altLang="en-US" dirty="0">
                <a:solidFill>
                  <a:srgbClr val="00B050"/>
                </a:solidFill>
              </a:rPr>
              <a:t>/*陰影*/</a:t>
            </a:r>
            <a:r>
              <a:rPr lang="zh-TW" altLang="en-US" dirty="0"/>
              <a:t> </a:t>
            </a:r>
          </a:p>
          <a:p>
            <a:r>
              <a:rPr lang="zh-TW" altLang="en-US" dirty="0"/>
              <a:t> }</a:t>
            </a:r>
          </a:p>
        </p:txBody>
      </p:sp>
      <p:grpSp>
        <p:nvGrpSpPr>
          <p:cNvPr id="10" name="组合 66"/>
          <p:cNvGrpSpPr/>
          <p:nvPr/>
        </p:nvGrpSpPr>
        <p:grpSpPr>
          <a:xfrm rot="11869325">
            <a:off x="3319343" y="5480720"/>
            <a:ext cx="2278024" cy="500681"/>
            <a:chOff x="4610277" y="2509112"/>
            <a:chExt cx="3166033" cy="695856"/>
          </a:xfrm>
          <a:solidFill>
            <a:schemeClr val="accent2">
              <a:lumMod val="75000"/>
            </a:schemeClr>
          </a:solidFill>
        </p:grpSpPr>
        <p:sp>
          <p:nvSpPr>
            <p:cNvPr id="11" name="椭圆 69"/>
            <p:cNvSpPr/>
            <p:nvPr/>
          </p:nvSpPr>
          <p:spPr>
            <a:xfrm rot="21126233">
              <a:off x="4610277" y="2702963"/>
              <a:ext cx="853204" cy="488897"/>
            </a:xfrm>
            <a:prstGeom prst="ellipse">
              <a:avLst/>
            </a:prstGeom>
            <a:noFill/>
            <a:ln w="28575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12" name="直接连接符 68"/>
            <p:cNvCxnSpPr/>
            <p:nvPr/>
          </p:nvCxnSpPr>
          <p:spPr>
            <a:xfrm rot="9730675" flipH="1" flipV="1">
              <a:off x="5333386" y="2509112"/>
              <a:ext cx="2442924" cy="695856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字方塊 14"/>
          <p:cNvSpPr txBox="1"/>
          <p:nvPr/>
        </p:nvSpPr>
        <p:spPr>
          <a:xfrm>
            <a:off x="377172" y="4939390"/>
            <a:ext cx="2954655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:hover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滑鼠移上時觸發套用之排版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8610600" y="2723773"/>
            <a:ext cx="3447739" cy="230832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text-decoration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文字樣式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color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文字顏色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cursor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滑鼠游標樣式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顯示模式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box-shadow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區塊陰影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</a:t>
            </a:r>
            <a:r>
              <a:rPr lang="en-US" altLang="zh-TW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位移    </a:t>
            </a:r>
            <a:r>
              <a:rPr lang="en-US" altLang="zh-TW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位移    暈開    顏色</a:t>
            </a:r>
            <a:endParaRPr lang="en-US" altLang="zh-TW" i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vertical-align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圖片垂直對齊該行</a:t>
            </a:r>
            <a:endParaRPr lang="en-US" altLang="zh-TW" b="0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元素的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XX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5" y="88948"/>
            <a:ext cx="6508434" cy="127943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3017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元件說明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78939" y="1214288"/>
            <a:ext cx="2601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table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表格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423926" y="2008725"/>
            <a:ext cx="2350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thead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表頭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423925" y="2775206"/>
            <a:ext cx="2601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tbody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表身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423925" y="3625158"/>
            <a:ext cx="2348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tfoot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表尾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0473600" y="2804413"/>
            <a:ext cx="1065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tr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行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563064" y="4271489"/>
            <a:ext cx="4135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td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</a:rPr>
              <a:t>表身與表尾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欄位  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左大括弧 25"/>
          <p:cNvSpPr/>
          <p:nvPr/>
        </p:nvSpPr>
        <p:spPr>
          <a:xfrm>
            <a:off x="3633646" y="2217544"/>
            <a:ext cx="138347" cy="20002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左大括弧 26"/>
          <p:cNvSpPr/>
          <p:nvPr/>
        </p:nvSpPr>
        <p:spPr>
          <a:xfrm>
            <a:off x="3633645" y="2644401"/>
            <a:ext cx="138347" cy="80992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左大括弧 29"/>
          <p:cNvSpPr/>
          <p:nvPr/>
        </p:nvSpPr>
        <p:spPr>
          <a:xfrm>
            <a:off x="3633068" y="3871585"/>
            <a:ext cx="138347" cy="20002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左大括弧 30"/>
          <p:cNvSpPr/>
          <p:nvPr/>
        </p:nvSpPr>
        <p:spPr>
          <a:xfrm rot="5400000">
            <a:off x="7078440" y="1752406"/>
            <a:ext cx="200025" cy="60271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5961583" y="1387584"/>
            <a:ext cx="2685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th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表頭欄位  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6" name="左大括弧 35"/>
          <p:cNvSpPr/>
          <p:nvPr/>
        </p:nvSpPr>
        <p:spPr>
          <a:xfrm rot="16200000">
            <a:off x="6471171" y="3898549"/>
            <a:ext cx="200025" cy="60271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43" y="2208019"/>
            <a:ext cx="6134100" cy="219075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15" y="2644401"/>
            <a:ext cx="6162675" cy="800100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93" y="3871356"/>
            <a:ext cx="6153150" cy="219075"/>
          </a:xfrm>
          <a:prstGeom prst="rect">
            <a:avLst/>
          </a:prstGeom>
        </p:spPr>
      </p:pic>
      <p:sp>
        <p:nvSpPr>
          <p:cNvPr id="46" name="左大括弧 45"/>
          <p:cNvSpPr/>
          <p:nvPr/>
        </p:nvSpPr>
        <p:spPr>
          <a:xfrm rot="10800000">
            <a:off x="9983790" y="2208019"/>
            <a:ext cx="489810" cy="186359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828099" y="5431520"/>
            <a:ext cx="9281668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td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與</a:t>
            </a:r>
            <a:r>
              <a:rPr lang="en-US" altLang="zh-TW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th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能使用</a:t>
            </a:r>
            <a:r>
              <a:rPr lang="en-US" altLang="zh-TW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colspan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=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‘</a:t>
            </a:r>
            <a:r>
              <a:rPr lang="en-US" altLang="zh-TW" i="1" dirty="0">
                <a:solidFill>
                  <a:srgbClr val="00B0F0"/>
                </a:solidFill>
                <a:latin typeface="Trebuchet MS" panose="020B0603020202020204"/>
                <a:ea typeface="微軟正黑體" panose="020B0604030504040204" pitchFamily="34" charset="-120"/>
              </a:rPr>
              <a:t>N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’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做水平跨欄合併  或  </a:t>
            </a:r>
            <a:r>
              <a:rPr lang="en-US" altLang="zh-TW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rowspan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=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‘</a:t>
            </a:r>
            <a:r>
              <a:rPr lang="en-US" altLang="zh-TW" i="1" dirty="0">
                <a:solidFill>
                  <a:srgbClr val="00B0F0"/>
                </a:solidFill>
                <a:latin typeface="Trebuchet MS" panose="020B0603020202020204"/>
                <a:ea typeface="微軟正黑體" panose="020B0604030504040204" pitchFamily="34" charset="-120"/>
              </a:rPr>
              <a:t>N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’</a:t>
            </a:r>
            <a:r>
              <a:rPr lang="zh-TW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做垂直跨行合併</a:t>
            </a:r>
            <a:endParaRPr lang="en-US" altLang="zh-TW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    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N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是跨越欄位數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9" y="1233589"/>
            <a:ext cx="10297962" cy="194337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65003" y="3817280"/>
            <a:ext cx="10579977" cy="2349129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05279" y="3457081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table</a:t>
            </a:r>
          </a:p>
        </p:txBody>
      </p:sp>
      <p:sp>
        <p:nvSpPr>
          <p:cNvPr id="12" name="矩形 11"/>
          <p:cNvSpPr/>
          <p:nvPr/>
        </p:nvSpPr>
        <p:spPr>
          <a:xfrm>
            <a:off x="1431635" y="3879223"/>
            <a:ext cx="9755053" cy="369332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65003" y="385281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thead</a:t>
            </a:r>
            <a:endParaRPr lang="en-US" altLang="zh-TW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31635" y="4313966"/>
            <a:ext cx="9755052" cy="133106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16255" y="482066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tbody</a:t>
            </a:r>
            <a:endParaRPr lang="en-US" altLang="zh-TW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31635" y="5707028"/>
            <a:ext cx="9755053" cy="369332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38133" y="569548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tfoot</a:t>
            </a:r>
            <a:endParaRPr lang="en-US" altLang="zh-TW" b="1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24490" y="3941236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387996" y="387834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</a:p>
        </p:txBody>
      </p:sp>
      <p:sp>
        <p:nvSpPr>
          <p:cNvPr id="21" name="矩形 20"/>
          <p:cNvSpPr/>
          <p:nvPr/>
        </p:nvSpPr>
        <p:spPr>
          <a:xfrm>
            <a:off x="1718741" y="4382046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1382247" y="431915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</a:p>
        </p:txBody>
      </p:sp>
      <p:sp>
        <p:nvSpPr>
          <p:cNvPr id="23" name="矩形 22"/>
          <p:cNvSpPr/>
          <p:nvPr/>
        </p:nvSpPr>
        <p:spPr>
          <a:xfrm>
            <a:off x="1717279" y="4694061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1380785" y="463116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</a:p>
        </p:txBody>
      </p:sp>
      <p:sp>
        <p:nvSpPr>
          <p:cNvPr id="25" name="矩形 24"/>
          <p:cNvSpPr/>
          <p:nvPr/>
        </p:nvSpPr>
        <p:spPr>
          <a:xfrm>
            <a:off x="1717279" y="5007122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1380785" y="494422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</a:p>
        </p:txBody>
      </p:sp>
      <p:sp>
        <p:nvSpPr>
          <p:cNvPr id="27" name="矩形 26"/>
          <p:cNvSpPr/>
          <p:nvPr/>
        </p:nvSpPr>
        <p:spPr>
          <a:xfrm>
            <a:off x="1709836" y="5338592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1373342" y="527569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</a:p>
        </p:txBody>
      </p:sp>
      <p:sp>
        <p:nvSpPr>
          <p:cNvPr id="31" name="矩形 30"/>
          <p:cNvSpPr/>
          <p:nvPr/>
        </p:nvSpPr>
        <p:spPr>
          <a:xfrm>
            <a:off x="1709836" y="5774045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1373342" y="571115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</a:p>
        </p:txBody>
      </p:sp>
      <p:sp>
        <p:nvSpPr>
          <p:cNvPr id="33" name="矩形 32"/>
          <p:cNvSpPr/>
          <p:nvPr/>
        </p:nvSpPr>
        <p:spPr>
          <a:xfrm>
            <a:off x="1830437" y="4410415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40712" y="4417458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646948" y="4417457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826398" y="472109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73" y="4728137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642909" y="4728136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826398" y="5043161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36673" y="505020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642909" y="5050203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826398" y="5356511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236673" y="536355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642909" y="5363553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832489" y="5792842"/>
            <a:ext cx="810419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649001" y="579988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826398" y="3971482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2">
                    <a:lumMod val="50000"/>
                  </a:schemeClr>
                </a:solidFill>
              </a:rPr>
              <a:t>th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236673" y="3978525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2">
                    <a:lumMod val="50000"/>
                  </a:schemeClr>
                </a:solidFill>
              </a:rPr>
              <a:t>th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642909" y="397852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2">
                    <a:lumMod val="50000"/>
                  </a:schemeClr>
                </a:solidFill>
              </a:rPr>
              <a:t>th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3017763" y="380964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3049184" y="425985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3065912" y="456877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3068372" y="487744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3076015" y="520909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</p:txBody>
      </p:sp>
      <p:sp>
        <p:nvSpPr>
          <p:cNvPr id="57" name="文字方塊 56"/>
          <p:cNvSpPr txBox="1"/>
          <p:nvPr/>
        </p:nvSpPr>
        <p:spPr>
          <a:xfrm>
            <a:off x="3083044" y="564374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78939" y="1214288"/>
            <a:ext cx="6156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https://tableconvert.com/excel-to-html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250" y="1769497"/>
            <a:ext cx="1047896" cy="46679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335" y="1621839"/>
            <a:ext cx="2838846" cy="762106"/>
          </a:xfrm>
          <a:prstGeom prst="rect">
            <a:avLst/>
          </a:prstGeom>
        </p:spPr>
      </p:pic>
      <p:sp>
        <p:nvSpPr>
          <p:cNvPr id="14" name="箭號: 向右 13"/>
          <p:cNvSpPr/>
          <p:nvPr/>
        </p:nvSpPr>
        <p:spPr>
          <a:xfrm>
            <a:off x="3033146" y="1877763"/>
            <a:ext cx="689109" cy="250257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778939" y="1795812"/>
            <a:ext cx="134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開啟檔案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61" y="2957662"/>
            <a:ext cx="5219700" cy="268605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778939" y="2588330"/>
            <a:ext cx="4448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選擇轉</a:t>
            </a:r>
            <a:r>
              <a:rPr lang="en-US" altLang="zh-TW" dirty="0"/>
              <a:t>html</a:t>
            </a:r>
            <a:r>
              <a:rPr lang="zh-TW" altLang="en-US" dirty="0"/>
              <a:t>格式，並勾選</a:t>
            </a:r>
            <a:r>
              <a:rPr lang="en-US" altLang="zh-TW" dirty="0" err="1"/>
              <a:t>thead</a:t>
            </a:r>
            <a:r>
              <a:rPr lang="en-US" altLang="zh-TW" dirty="0"/>
              <a:t> and </a:t>
            </a:r>
            <a:r>
              <a:rPr lang="en-US" altLang="zh-TW" dirty="0" err="1"/>
              <a:t>tbody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78938" y="5818368"/>
            <a:ext cx="4448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然後將</a:t>
            </a:r>
            <a:r>
              <a:rPr lang="en-US" altLang="zh-TW" dirty="0"/>
              <a:t>html</a:t>
            </a:r>
            <a:r>
              <a:rPr lang="zh-TW" altLang="en-US" dirty="0"/>
              <a:t>文字複製貼入</a:t>
            </a:r>
            <a:r>
              <a:rPr lang="en-US" altLang="zh-TW" dirty="0"/>
              <a:t>&lt;body&gt;</a:t>
            </a:r>
            <a:r>
              <a:rPr lang="zh-TW" altLang="en-US" dirty="0"/>
              <a:t>下</a:t>
            </a: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474" y="2236287"/>
            <a:ext cx="4801270" cy="27626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箭號: 向右 26"/>
          <p:cNvSpPr/>
          <p:nvPr/>
        </p:nvSpPr>
        <p:spPr>
          <a:xfrm>
            <a:off x="6495596" y="3100368"/>
            <a:ext cx="567982" cy="65766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8540944" y="4998923"/>
            <a:ext cx="294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表格 </a:t>
            </a:r>
            <a:r>
              <a:rPr lang="en-US" altLang="zh-TW" dirty="0"/>
              <a:t>id</a:t>
            </a:r>
            <a:r>
              <a:rPr lang="zh-TW" altLang="en-US" dirty="0"/>
              <a:t> 屬性使用 </a:t>
            </a:r>
            <a:r>
              <a:rPr lang="en-US" altLang="zh-TW" dirty="0" err="1"/>
              <a:t>mytable</a:t>
            </a:r>
            <a:endParaRPr lang="zh-TW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40" y="780149"/>
            <a:ext cx="1724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724059" y="1710"/>
            <a:ext cx="4822049" cy="6951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* {margin: 0px;padding: 0px}</a:t>
            </a:r>
          </a:p>
          <a:p>
            <a:r>
              <a:rPr lang="en-US" altLang="zh-TW" dirty="0"/>
              <a:t>#mytable {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width: 100%;</a:t>
            </a:r>
            <a:r>
              <a:rPr lang="zh-TW" altLang="en-US" dirty="0"/>
              <a:t>  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同螢幕寬*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text-align: center</a:t>
            </a:r>
            <a:r>
              <a:rPr lang="zh-TW" altLang="en-US" dirty="0"/>
              <a:t>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文字置中*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thead</a:t>
            </a:r>
            <a:r>
              <a:rPr lang="en-US" altLang="zh-TW" dirty="0"/>
              <a:t> {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background-color: #cde;  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 dirty="0">
                <a:solidFill>
                  <a:srgbClr val="00B050"/>
                </a:solidFill>
                <a:sym typeface="+mn-ea"/>
              </a:rPr>
              <a:t>表頭底色淡藍*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</a:t>
            </a:r>
            <a:endParaRPr lang="en-US" altLang="zh-TW" dirty="0"/>
          </a:p>
          <a:p>
            <a:r>
              <a:rPr lang="en-US" altLang="zh-TW" dirty="0"/>
              <a:t>   font-weight:bold</a:t>
            </a:r>
            <a:r>
              <a:rPr lang="zh-TW" altLang="en-US" dirty="0"/>
              <a:t>              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 dirty="0">
                <a:solidFill>
                  <a:srgbClr val="00B050"/>
                </a:solidFill>
                <a:sym typeface="+mn-ea"/>
              </a:rPr>
              <a:t>粗體*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tbody</a:t>
            </a:r>
            <a:r>
              <a:rPr lang="en-US" altLang="zh-TW" dirty="0"/>
              <a:t> </a:t>
            </a:r>
            <a:r>
              <a:rPr lang="en-US" altLang="zh-TW" dirty="0" err="1"/>
              <a:t>tr:nth-child</a:t>
            </a:r>
            <a:r>
              <a:rPr lang="en-US" altLang="zh-TW" dirty="0"/>
              <a:t>(even) {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background-color: #ebebeb</a:t>
            </a:r>
            <a:r>
              <a:rPr lang="zh-TW" altLang="en-US" dirty="0"/>
              <a:t>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偶數灰底*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tfoot</a:t>
            </a:r>
            <a:r>
              <a:rPr lang="en-US" altLang="zh-TW" dirty="0"/>
              <a:t> {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background-color: #dec</a:t>
            </a:r>
            <a:r>
              <a:rPr lang="zh-TW" altLang="en-US" dirty="0"/>
              <a:t>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表尾底色淡綠*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#mytable </a:t>
            </a:r>
            <a:r>
              <a:rPr lang="en-US" altLang="zh-TW" dirty="0" err="1"/>
              <a:t>th,td</a:t>
            </a:r>
            <a:r>
              <a:rPr lang="en-US" altLang="zh-TW" dirty="0"/>
              <a:t> {</a:t>
            </a:r>
            <a:r>
              <a:rPr lang="zh-TW" altLang="en-US" dirty="0"/>
              <a:t>  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padding: 5px</a:t>
            </a:r>
            <a:r>
              <a:rPr lang="zh-TW" altLang="en-US" dirty="0"/>
              <a:t>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內填充</a:t>
            </a:r>
            <a:r>
              <a:rPr lang="en-US" altLang="zh-TW" dirty="0">
                <a:solidFill>
                  <a:srgbClr val="00B050"/>
                </a:solidFill>
              </a:rPr>
              <a:t>5px*/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#mytable </a:t>
            </a:r>
            <a:r>
              <a:rPr lang="en-US" altLang="zh-TW" dirty="0" err="1"/>
              <a:t>tbody</a:t>
            </a:r>
            <a:r>
              <a:rPr lang="en-US" altLang="zh-TW" dirty="0"/>
              <a:t> </a:t>
            </a:r>
            <a:r>
              <a:rPr lang="en-US" altLang="zh-TW" dirty="0" err="1"/>
              <a:t>tr:hover</a:t>
            </a:r>
            <a:r>
              <a:rPr lang="en-US" altLang="zh-TW" dirty="0"/>
              <a:t>{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滑鼠滑過時*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cursor:pointer</a:t>
            </a:r>
            <a:r>
              <a:rPr lang="en-US" altLang="zh-TW" dirty="0"/>
              <a:t>;        </a:t>
            </a:r>
            <a:r>
              <a:rPr lang="zh-TW" altLang="en-US" dirty="0"/>
              <a:t>           </a:t>
            </a:r>
            <a:r>
              <a:rPr lang="en-US" altLang="zh-TW" dirty="0"/>
              <a:t>   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游標變手掌*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background-color:yellow</a:t>
            </a:r>
            <a:r>
              <a:rPr lang="en-US" altLang="zh-TW" dirty="0"/>
              <a:t>  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  </a:t>
            </a:r>
            <a:r>
              <a:rPr lang="en-US" altLang="zh-TW" dirty="0">
                <a:solidFill>
                  <a:srgbClr val="00B050"/>
                </a:solidFill>
              </a:rPr>
              <a:t>/*row</a:t>
            </a:r>
            <a:r>
              <a:rPr lang="zh-TW" altLang="en-US" dirty="0">
                <a:solidFill>
                  <a:srgbClr val="00B050"/>
                </a:solidFill>
              </a:rPr>
              <a:t>底色改黃色*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}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6375"/>
            <a:ext cx="5944430" cy="187668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366469" y="2311896"/>
            <a:ext cx="268541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text-align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文字對齊方向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组合 66"/>
          <p:cNvGrpSpPr/>
          <p:nvPr/>
        </p:nvGrpSpPr>
        <p:grpSpPr>
          <a:xfrm rot="11541303" flipH="1" flipV="1">
            <a:off x="4465804" y="3121267"/>
            <a:ext cx="2864959" cy="440319"/>
            <a:chOff x="4584636" y="2528551"/>
            <a:chExt cx="3895542" cy="528461"/>
          </a:xfrm>
          <a:solidFill>
            <a:schemeClr val="accent2">
              <a:lumMod val="75000"/>
            </a:schemeClr>
          </a:solidFill>
        </p:grpSpPr>
        <p:sp>
          <p:nvSpPr>
            <p:cNvPr id="14" name="椭圆 69"/>
            <p:cNvSpPr/>
            <p:nvPr/>
          </p:nvSpPr>
          <p:spPr>
            <a:xfrm rot="20858697">
              <a:off x="4584636" y="2528551"/>
              <a:ext cx="2067082" cy="528461"/>
            </a:xfrm>
            <a:prstGeom prst="ellipse">
              <a:avLst/>
            </a:prstGeom>
            <a:noFill/>
            <a:ln w="28575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15" name="直接连接符 68"/>
            <p:cNvCxnSpPr/>
            <p:nvPr/>
          </p:nvCxnSpPr>
          <p:spPr>
            <a:xfrm rot="10058697" flipH="1" flipV="1">
              <a:off x="6619027" y="2546946"/>
              <a:ext cx="1861151" cy="375303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字方塊 15"/>
          <p:cNvSpPr txBox="1"/>
          <p:nvPr/>
        </p:nvSpPr>
        <p:spPr>
          <a:xfrm>
            <a:off x="7323811" y="3497662"/>
            <a:ext cx="4288258" cy="1477328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:nth-child(even)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該元件之子元件，其第偶數個，套用之格式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odd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基數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40" y="780149"/>
            <a:ext cx="1724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625" y="2368684"/>
            <a:ext cx="2800741" cy="193384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05312" y="2042946"/>
            <a:ext cx="6641614" cy="2562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#mytable </a:t>
            </a:r>
            <a:r>
              <a:rPr lang="en-US" altLang="zh-TW" dirty="0" err="1"/>
              <a:t>tbody</a:t>
            </a:r>
            <a:r>
              <a:rPr lang="en-US" altLang="zh-TW" dirty="0"/>
              <a:t> tr </a:t>
            </a:r>
            <a:r>
              <a:rPr lang="en-US" altLang="zh-TW" dirty="0" err="1"/>
              <a:t>td:nth-child</a:t>
            </a:r>
            <a:r>
              <a:rPr lang="en-US" altLang="zh-TW" dirty="0"/>
              <a:t>(n+8):nth-child(-n+11){</a:t>
            </a:r>
            <a:r>
              <a:rPr lang="zh-TW" altLang="en-US" dirty="0"/>
              <a:t>    </a:t>
            </a:r>
            <a:r>
              <a:rPr lang="en-US" altLang="zh-TW" dirty="0">
                <a:solidFill>
                  <a:srgbClr val="00B050"/>
                </a:solidFill>
              </a:rPr>
              <a:t>/* 8</a:t>
            </a:r>
            <a:r>
              <a:rPr lang="zh-TW" altLang="en-US" dirty="0">
                <a:solidFill>
                  <a:srgbClr val="00B050"/>
                </a:solidFill>
              </a:rPr>
              <a:t>至</a:t>
            </a:r>
            <a:r>
              <a:rPr lang="en-US" altLang="zh-TW" dirty="0">
                <a:solidFill>
                  <a:srgbClr val="00B050"/>
                </a:solidFill>
              </a:rPr>
              <a:t>11 */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color:orange</a:t>
            </a:r>
            <a:r>
              <a:rPr lang="en-US" altLang="zh-TW" dirty="0"/>
              <a:t>;</a:t>
            </a:r>
            <a:r>
              <a:rPr lang="zh-TW" altLang="en-US" dirty="0"/>
              <a:t>         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r>
              <a:rPr lang="zh-TW" altLang="en-US" dirty="0">
                <a:solidFill>
                  <a:srgbClr val="00B050"/>
                </a:solidFill>
              </a:rPr>
              <a:t>*橘色字*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zh-TW" altLang="en-US" dirty="0"/>
              <a:t>  </a:t>
            </a:r>
            <a:r>
              <a:rPr lang="en-US" altLang="zh-TW" dirty="0" err="1"/>
              <a:t>font-weight:bold</a:t>
            </a:r>
            <a:r>
              <a:rPr lang="en-US" altLang="zh-TW" dirty="0"/>
              <a:t>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粗體*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tfoot</a:t>
            </a:r>
            <a:r>
              <a:rPr lang="en-US" altLang="zh-TW" dirty="0"/>
              <a:t> tr </a:t>
            </a:r>
            <a:r>
              <a:rPr lang="en-US" altLang="zh-TW" dirty="0" err="1"/>
              <a:t>td:nth-child</a:t>
            </a:r>
            <a:r>
              <a:rPr lang="en-US" altLang="zh-TW" dirty="0"/>
              <a:t>(n+7):nth-child(-n+10){ </a:t>
            </a:r>
            <a:r>
              <a:rPr lang="en-US" altLang="zh-TW" dirty="0">
                <a:solidFill>
                  <a:srgbClr val="00B050"/>
                </a:solidFill>
              </a:rPr>
              <a:t>/* 7</a:t>
            </a:r>
            <a:r>
              <a:rPr lang="zh-TW" altLang="en-US" dirty="0">
                <a:solidFill>
                  <a:srgbClr val="00B050"/>
                </a:solidFill>
              </a:rPr>
              <a:t>至</a:t>
            </a:r>
            <a:r>
              <a:rPr lang="en-US" altLang="zh-TW" dirty="0">
                <a:solidFill>
                  <a:srgbClr val="00B050"/>
                </a:solidFill>
              </a:rPr>
              <a:t>10 */</a:t>
            </a:r>
            <a:endParaRPr lang="en-US" altLang="zh-TW" dirty="0"/>
          </a:p>
          <a:p>
            <a:r>
              <a:rPr lang="en-US" altLang="zh-TW" dirty="0"/>
              <a:t>  </a:t>
            </a:r>
            <a:r>
              <a:rPr lang="en-US" altLang="zh-TW" dirty="0" err="1"/>
              <a:t>color:orange</a:t>
            </a:r>
            <a:r>
              <a:rPr lang="en-US" altLang="zh-TW" dirty="0"/>
              <a:t>;</a:t>
            </a:r>
            <a:r>
              <a:rPr lang="zh-TW" altLang="en-US" dirty="0"/>
              <a:t>        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r>
              <a:rPr lang="zh-TW" altLang="en-US" dirty="0">
                <a:solidFill>
                  <a:srgbClr val="00B050"/>
                </a:solidFill>
              </a:rPr>
              <a:t>*橘色字*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 err="1"/>
              <a:t>font-weight:bold</a:t>
            </a:r>
            <a:r>
              <a:rPr lang="en-US" altLang="zh-TW" dirty="0">
                <a:solidFill>
                  <a:srgbClr val="00B050"/>
                </a:solidFill>
              </a:rPr>
              <a:t> 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粗體*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/>
          </a:p>
          <a:p>
            <a:r>
              <a:rPr lang="en-US" altLang="zh-TW" dirty="0"/>
              <a:t>}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2672909" y="5008848"/>
            <a:ext cx="5357716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:nth-child(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n+</a:t>
            </a:r>
            <a:r>
              <a:rPr lang="en-US" altLang="zh-TW" i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):nth-child(-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n+</a:t>
            </a:r>
            <a:r>
              <a:rPr lang="en-US" altLang="zh-TW" b="1" i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該元件之子元件，其第 </a:t>
            </a:r>
            <a:r>
              <a:rPr lang="en-US" altLang="zh-TW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至第</a:t>
            </a:r>
            <a:r>
              <a:rPr lang="zh-TW" altLang="en-US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個，套用之格式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52566" y="1143677"/>
            <a:ext cx="2685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https://datatables.net/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595" y="1488467"/>
            <a:ext cx="1807187" cy="27590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52566" y="1442373"/>
            <a:ext cx="9311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將表格</a:t>
            </a:r>
            <a:r>
              <a:rPr lang="en-US" altLang="zh-TW" dirty="0"/>
              <a:t>.html</a:t>
            </a:r>
            <a:r>
              <a:rPr lang="zh-TW" altLang="en-US" dirty="0"/>
              <a:t>檔案複製另存為                                     ，並且移除</a:t>
            </a:r>
            <a:r>
              <a:rPr lang="en-US" altLang="zh-TW" dirty="0"/>
              <a:t>style</a:t>
            </a:r>
            <a:r>
              <a:rPr lang="zh-TW" altLang="en-US" dirty="0"/>
              <a:t>部分</a:t>
            </a:r>
            <a:endParaRPr lang="en-US" altLang="zh-TW" dirty="0"/>
          </a:p>
          <a:p>
            <a:r>
              <a:rPr lang="zh-TW" altLang="en-US" dirty="0"/>
              <a:t>然後將下述三行貼進</a:t>
            </a:r>
            <a:r>
              <a:rPr lang="en-US" altLang="zh-TW" dirty="0"/>
              <a:t>&lt;head&gt;</a:t>
            </a:r>
            <a:r>
              <a:rPr lang="zh-TW" altLang="en-US" dirty="0"/>
              <a:t>內之末端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52566" y="2051675"/>
            <a:ext cx="10187709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"https://cdn.datatables.net/1.13.6/</a:t>
            </a:r>
            <a:r>
              <a:rPr lang="en-US" altLang="zh-TW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/jquery.dataTables.min.css"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"https://ajax.googleapis.com/ajax/libs/</a:t>
            </a:r>
            <a:r>
              <a:rPr lang="en-US" altLang="zh-TW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jquery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/3.7.1/jquery.min.js"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"https://cdn.datatables.net/1.13.6/</a:t>
            </a:r>
            <a:r>
              <a:rPr lang="en-US" altLang="zh-TW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/jquery.dataTables.min.js"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43329" y="2907804"/>
            <a:ext cx="9311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table </a:t>
            </a:r>
            <a:r>
              <a:rPr lang="zh-TW" altLang="en-US" dirty="0"/>
              <a:t>元件增加屬性   </a:t>
            </a:r>
            <a:r>
              <a:rPr lang="en-US" altLang="zh-TW" dirty="0"/>
              <a:t>class="display"</a:t>
            </a:r>
          </a:p>
          <a:p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table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mytable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"display"</a:t>
            </a:r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43329" y="3640690"/>
            <a:ext cx="9311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&lt;body&gt;</a:t>
            </a:r>
            <a:r>
              <a:rPr lang="zh-TW" altLang="en-US" dirty="0"/>
              <a:t>內，末端貼入</a:t>
            </a:r>
            <a:r>
              <a:rPr lang="en-US" altLang="zh-TW" dirty="0" err="1"/>
              <a:t>javascript</a:t>
            </a:r>
            <a:endParaRPr lang="en-US" altLang="zh-TW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script</a:t>
            </a:r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 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table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DataTable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'#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mytable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  <a:r>
              <a:rPr lang="zh-TW" altLang="en-US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</a:t>
            </a:r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script</a:t>
            </a:r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17" name="橢圓形圖說文字 4"/>
          <p:cNvSpPr/>
          <p:nvPr/>
        </p:nvSpPr>
        <p:spPr>
          <a:xfrm>
            <a:off x="8094339" y="1535549"/>
            <a:ext cx="3180667" cy="376222"/>
          </a:xfrm>
          <a:prstGeom prst="wedgeEllipseCallout">
            <a:avLst>
              <a:gd name="adj1" fmla="val -58436"/>
              <a:gd name="adj2" fmla="val 82109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/>
              <a:t>引用外部資源的方式簡稱   </a:t>
            </a:r>
            <a:r>
              <a:rPr lang="en-US" altLang="zh-TW" sz="1200" b="1" dirty="0" err="1"/>
              <a:t>cdn</a:t>
            </a:r>
            <a:endParaRPr lang="en-US" altLang="zh-TW" sz="1200" b="1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09" y="4288751"/>
            <a:ext cx="7535327" cy="32008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525" y="3756025"/>
            <a:ext cx="3089275" cy="26003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74523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  RWD</a:t>
            </a:r>
            <a:r>
              <a:rPr lang="zh-TW" altLang="en-US" sz="20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552450" y="1143635"/>
            <a:ext cx="80587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https://datatables.net/extensions/responsive/examples/styling/bootstrap5.html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170180" y="1878330"/>
            <a:ext cx="11444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552566" y="1878320"/>
            <a:ext cx="10187709" cy="18002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>
                <a:solidFill>
                  <a:schemeClr val="bg1"/>
                </a:solidFill>
                <a:sym typeface="+mn-ea"/>
              </a:rPr>
              <a:t>    </a:t>
            </a:r>
            <a:r>
              <a:rPr lang="zh-TW" altLang="en-US" sz="1400">
                <a:solidFill>
                  <a:schemeClr val="bg1"/>
                </a:solidFill>
                <a:sym typeface="+mn-ea"/>
              </a:rPr>
              <a:t>&lt;link rel="stylesheet" href="https://cdnjs.cloudflare.com/ajax/libs/twitter-bootstrap/5.3.0/css/bootstrap.min.css"&gt;</a:t>
            </a: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&lt;link rel="stylesheet" href="https://cdn.datatables.net/1.13.6/css/dataTables.bootstrap5.min.css"&gt;</a:t>
            </a: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&lt;link rel="stylesheet" href="https://cdn.datatables.net/responsive/2.5.0/css/responsive.bootstrap5.min.css"&gt;</a:t>
            </a: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src="https://code.jquery.com/jquery-3.7.0.js"&gt;&lt;/script&gt;</a:t>
            </a: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src="https://cdn.datatables.net/1.13.6/js/jquery.dataTables.js"&gt;&lt;/script&gt;</a:t>
            </a: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src="https://cdn.datatables.net/1.13.6/js/dataTables.bootstrap5.min.js"&gt;&lt;/script&gt;</a:t>
            </a: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src="https://cdn.datatables.net/responsive/2.5.0/js/dataTables.responsive.min.js"&gt;&lt;/script&gt;</a:t>
            </a: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src="https://cdn.datatables.net/responsive/2.5.0/js/responsive.bootstrap5.min.js"&gt;&lt;/script&gt;</a:t>
            </a:r>
            <a:endParaRPr lang="zh-TW" alt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52566" y="1552617"/>
            <a:ext cx="2685473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替換成下列文字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932180" y="4179570"/>
            <a:ext cx="75825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&lt;table id="mytable" class="table table-striped nowrap" style="width:100%"&gt;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610986" y="3913547"/>
            <a:ext cx="268547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table html </a:t>
            </a:r>
            <a:r>
              <a:rPr lang="zh-TW" altLang="en-US" dirty="0"/>
              <a:t>第一行 替換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683895" y="5142230"/>
            <a:ext cx="4073525" cy="1465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&lt;script&gt;</a:t>
            </a:r>
          </a:p>
          <a:p>
            <a:r>
              <a:rPr lang="zh-TW" altLang="en-US"/>
              <a:t>        new DataTable('#mytable', {</a:t>
            </a:r>
          </a:p>
          <a:p>
            <a:r>
              <a:rPr lang="zh-TW" altLang="en-US"/>
              <a:t>            responsive: true</a:t>
            </a:r>
          </a:p>
          <a:p>
            <a:r>
              <a:rPr lang="zh-TW" altLang="en-US"/>
              <a:t>        });</a:t>
            </a:r>
          </a:p>
          <a:p>
            <a:r>
              <a:rPr lang="zh-TW" altLang="en-US"/>
              <a:t>    &lt;/script&gt;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610986" y="4869222"/>
            <a:ext cx="268547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js</a:t>
            </a:r>
            <a:r>
              <a:rPr lang="zh-TW" altLang="en-US" dirty="0"/>
              <a:t>啟用程式 替換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 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52566" y="1143677"/>
            <a:ext cx="2685473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說明文字改中文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52450" y="1442085"/>
            <a:ext cx="80587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https://datatables.net/plug-ins/i18n/Chinese-traditional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46430" y="2119630"/>
            <a:ext cx="7673340" cy="2288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&lt;script&gt;</a:t>
            </a:r>
          </a:p>
          <a:p>
            <a:r>
              <a:rPr lang="zh-TW" altLang="en-US"/>
              <a:t>        new DataTable('#mytable', {</a:t>
            </a:r>
          </a:p>
          <a:p>
            <a:r>
              <a:rPr lang="zh-TW" altLang="en-US"/>
              <a:t>            </a:t>
            </a:r>
            <a:r>
              <a:rPr lang="zh-TW" altLang="en-US">
                <a:solidFill>
                  <a:srgbClr val="FF0000"/>
                </a:solidFill>
              </a:rPr>
              <a:t>language: {</a:t>
            </a:r>
          </a:p>
          <a:p>
            <a:r>
              <a:rPr lang="zh-TW" altLang="en-US">
                <a:solidFill>
                  <a:srgbClr val="FF0000"/>
                </a:solidFill>
              </a:rPr>
              <a:t>                url: '//cdn.datatables.net/plug-ins/1.13.6/i18n/zh-HANT.json',</a:t>
            </a:r>
          </a:p>
          <a:p>
            <a:r>
              <a:rPr lang="zh-TW" altLang="en-US">
                <a:solidFill>
                  <a:srgbClr val="FF0000"/>
                </a:solidFill>
              </a:rPr>
              <a:t>            },</a:t>
            </a:r>
          </a:p>
          <a:p>
            <a:r>
              <a:rPr lang="zh-TW" altLang="en-US"/>
              <a:t>            responsive: true</a:t>
            </a:r>
          </a:p>
          <a:p>
            <a:r>
              <a:rPr lang="zh-TW" altLang="en-US"/>
              <a:t>        });</a:t>
            </a:r>
          </a:p>
          <a:p>
            <a:r>
              <a:rPr lang="zh-TW" altLang="en-US"/>
              <a:t>    &lt;/script&gt;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035" y="3718560"/>
            <a:ext cx="8270240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Freeform 212"/>
          <p:cNvSpPr/>
          <p:nvPr/>
        </p:nvSpPr>
        <p:spPr bwMode="auto">
          <a:xfrm>
            <a:off x="5647587" y="5506821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226"/>
          <p:cNvSpPr/>
          <p:nvPr/>
        </p:nvSpPr>
        <p:spPr bwMode="auto">
          <a:xfrm>
            <a:off x="6186172" y="5642860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228"/>
          <p:cNvSpPr>
            <a:spLocks noEditPoints="1"/>
          </p:cNvSpPr>
          <p:nvPr/>
        </p:nvSpPr>
        <p:spPr bwMode="auto">
          <a:xfrm>
            <a:off x="6669041" y="5482677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229"/>
          <p:cNvSpPr/>
          <p:nvPr/>
        </p:nvSpPr>
        <p:spPr bwMode="auto">
          <a:xfrm>
            <a:off x="6701077" y="5562536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 useBgFill="1">
        <p:nvSpPr>
          <p:cNvPr id="10" name="矩形 9"/>
          <p:cNvSpPr/>
          <p:nvPr/>
        </p:nvSpPr>
        <p:spPr>
          <a:xfrm>
            <a:off x="3607711" y="2908169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grpSp>
        <p:nvGrpSpPr>
          <p:cNvPr id="12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13" name="Freeform 77"/>
            <p:cNvSpPr/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8"/>
            <p:cNvSpPr/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9"/>
            <p:cNvSpPr/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0"/>
            <p:cNvSpPr/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1"/>
            <p:cNvSpPr/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2"/>
            <p:cNvSpPr/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3"/>
            <p:cNvSpPr/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84"/>
            <p:cNvSpPr/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5"/>
            <p:cNvSpPr/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86"/>
            <p:cNvSpPr/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8"/>
            <p:cNvSpPr/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9"/>
            <p:cNvSpPr/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90"/>
            <p:cNvSpPr/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1"/>
            <p:cNvSpPr/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2"/>
            <p:cNvSpPr/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3"/>
            <p:cNvSpPr/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4"/>
            <p:cNvSpPr/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95"/>
            <p:cNvSpPr/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6"/>
            <p:cNvSpPr/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97"/>
            <p:cNvSpPr/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98"/>
            <p:cNvSpPr/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99"/>
            <p:cNvSpPr/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00"/>
            <p:cNvSpPr/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01"/>
            <p:cNvSpPr/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02"/>
            <p:cNvSpPr/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03"/>
            <p:cNvSpPr/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04"/>
            <p:cNvSpPr/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05"/>
            <p:cNvSpPr/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06"/>
            <p:cNvSpPr/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7"/>
            <p:cNvSpPr/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8"/>
            <p:cNvSpPr/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9"/>
            <p:cNvSpPr/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10"/>
            <p:cNvSpPr/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11"/>
            <p:cNvSpPr/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12"/>
            <p:cNvSpPr/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13"/>
            <p:cNvSpPr/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14"/>
            <p:cNvSpPr/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5"/>
            <p:cNvSpPr/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6"/>
            <p:cNvSpPr/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17"/>
            <p:cNvSpPr/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18"/>
            <p:cNvSpPr/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19"/>
            <p:cNvSpPr/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20"/>
            <p:cNvSpPr/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21"/>
            <p:cNvSpPr/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87"/>
            <p:cNvSpPr/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2"/>
            <p:cNvSpPr/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文本框 50"/>
          <p:cNvSpPr txBox="1"/>
          <p:nvPr/>
        </p:nvSpPr>
        <p:spPr>
          <a:xfrm>
            <a:off x="3853560" y="0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sp>
        <p:nvSpPr>
          <p:cNvPr id="11" name="文本框 52"/>
          <p:cNvSpPr txBox="1"/>
          <p:nvPr/>
        </p:nvSpPr>
        <p:spPr>
          <a:xfrm>
            <a:off x="3166003" y="4472378"/>
            <a:ext cx="5859994" cy="385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◆課程說明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  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環境架設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說明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  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序 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◆網頁結構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35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78939" y="1052278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H</a:t>
            </a:r>
            <a:r>
              <a:rPr kumimoji="0" lang="en-US" altLang="zh-TW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x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標題  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78939" y="1627776"/>
            <a:ext cx="9882909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zh-TW" altLang="en-US" dirty="0"/>
              <a:t>代表最重要的，而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&lt;h6&gt;</a:t>
            </a:r>
            <a:r>
              <a:rPr lang="zh-TW" altLang="en-US" dirty="0"/>
              <a:t>是最不重要的標題，重要程度遞減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其文字真實之尺寸，會依瀏覽器而不同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83127" y="5080767"/>
            <a:ext cx="11988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8939" y="5034588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span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字段  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78939" y="5545431"/>
            <a:ext cx="9882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en-US" altLang="zh-TW" dirty="0"/>
              <a:t>&lt;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span&gt;</a:t>
            </a:r>
            <a:r>
              <a:rPr lang="zh-TW" altLang="en-US" dirty="0"/>
              <a:t>標籤，常當作一小段文字的容器</a:t>
            </a:r>
            <a:r>
              <a:rPr lang="en-US" altLang="zh-TW" dirty="0"/>
              <a:t>(container)</a:t>
            </a:r>
            <a:r>
              <a:rPr lang="zh-TW" altLang="en-US" dirty="0"/>
              <a:t>，可定義專屬</a:t>
            </a:r>
            <a:r>
              <a:rPr lang="en-US" altLang="zh-TW" dirty="0"/>
              <a:t>CSS</a:t>
            </a:r>
            <a:r>
              <a:rPr lang="zh-TW" altLang="en-US" dirty="0"/>
              <a:t>格式</a:t>
            </a:r>
            <a:endParaRPr lang="en-US" altLang="zh-TW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78939" y="5986298"/>
            <a:ext cx="7137325" cy="314954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&lt;h1&gt;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Taiwan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&lt;span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style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=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color:red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Power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&lt;/span&gt;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Company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&lt;/h1&gt;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5775217"/>
            <a:ext cx="3400425" cy="676275"/>
          </a:xfrm>
          <a:prstGeom prst="rect">
            <a:avLst/>
          </a:prstGeom>
          <a:ln>
            <a:solidFill>
              <a:srgbClr val="5FCBEF"/>
            </a:solidFill>
          </a:ln>
        </p:spPr>
      </p:pic>
      <p:sp>
        <p:nvSpPr>
          <p:cNvPr id="17" name="向右箭號 6"/>
          <p:cNvSpPr/>
          <p:nvPr/>
        </p:nvSpPr>
        <p:spPr>
          <a:xfrm>
            <a:off x="8023607" y="5891226"/>
            <a:ext cx="479649" cy="505097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向右箭號 6"/>
          <p:cNvSpPr/>
          <p:nvPr/>
        </p:nvSpPr>
        <p:spPr>
          <a:xfrm>
            <a:off x="4566452" y="3401299"/>
            <a:ext cx="539931" cy="478971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3503" y="2408427"/>
            <a:ext cx="3546277" cy="2638544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&lt;!DOCTYPE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html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&lt;html&gt;</a:t>
            </a:r>
            <a:b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</a:b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&lt;body&gt;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&lt;h1&gt;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1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&lt;/h1&gt;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&lt;h2&gt;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2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&lt;/h2&gt;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&lt;h3&gt;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3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&lt;/h3&gt;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&lt;h4&gt;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4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&lt;/h4&gt;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&lt;h5&gt;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5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&lt;/h5&gt;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&lt;h6&gt;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6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&lt;/h6&gt;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&lt;/body&gt;</a:t>
            </a:r>
            <a:b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</a:b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&lt;/html&gt;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056" y="1970396"/>
            <a:ext cx="3000375" cy="3076575"/>
          </a:xfrm>
          <a:prstGeom prst="rect">
            <a:avLst/>
          </a:prstGeom>
          <a:ln>
            <a:solidFill>
              <a:srgbClr val="5FCBEF"/>
            </a:solidFill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090" y="2155190"/>
            <a:ext cx="5026660" cy="25476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文字方塊 7"/>
          <p:cNvSpPr txBox="1"/>
          <p:nvPr/>
        </p:nvSpPr>
        <p:spPr>
          <a:xfrm>
            <a:off x="1115060" y="118046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https://swiperjs.com/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60" y="1912620"/>
            <a:ext cx="2177415" cy="112903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060" y="3559175"/>
            <a:ext cx="4905375" cy="155257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146810" y="154876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點擊 </a:t>
            </a:r>
            <a:r>
              <a:rPr lang="en-US" altLang="zh-TW"/>
              <a:t>demo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14681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選擇</a:t>
            </a:r>
            <a:r>
              <a:rPr lang="en-US" altLang="zh-TW"/>
              <a:t>autoplay</a:t>
            </a:r>
            <a:r>
              <a:rPr lang="zh-TW" altLang="en-US"/>
              <a:t>，點</a:t>
            </a:r>
            <a:r>
              <a:rPr lang="en-US" altLang="zh-TW"/>
              <a:t>core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810" y="5701030"/>
            <a:ext cx="3362960" cy="47244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146810" y="5344795"/>
            <a:ext cx="3622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專案裡增加 </a:t>
            </a:r>
            <a:r>
              <a:rPr lang="en-US" altLang="zh-TW"/>
              <a:t>image slider.html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546225"/>
            <a:ext cx="4419600" cy="48768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005205" y="1180465"/>
            <a:ext cx="362267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將範例內容，複製貼入自己網頁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420" y="2205990"/>
            <a:ext cx="6192520" cy="30695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向右箭號 6"/>
          <p:cNvSpPr/>
          <p:nvPr/>
        </p:nvSpPr>
        <p:spPr>
          <a:xfrm>
            <a:off x="5157637" y="3589259"/>
            <a:ext cx="539931" cy="478971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93573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  html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修改部分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779145" y="1367790"/>
            <a:ext cx="10134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原本有約</a:t>
            </a:r>
            <a:r>
              <a:rPr lang="en-US" altLang="zh-TW"/>
              <a:t>8</a:t>
            </a:r>
            <a:r>
              <a:rPr lang="zh-TW" altLang="en-US"/>
              <a:t>個項目，留</a:t>
            </a:r>
            <a:r>
              <a:rPr lang="en-US" altLang="zh-TW"/>
              <a:t>4</a:t>
            </a:r>
            <a:r>
              <a:rPr lang="zh-TW" altLang="en-US"/>
              <a:t>個即可；每個給予一個圖片及</a:t>
            </a:r>
            <a:r>
              <a:rPr lang="en-US" altLang="zh-TW"/>
              <a:t> </a:t>
            </a:r>
            <a:r>
              <a:rPr lang="zh-TW" altLang="en-US"/>
              <a:t>超連結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-61595" y="1620520"/>
            <a:ext cx="12314555" cy="48793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600"/>
              <a:t>&lt;!-- Swiper --&gt;</a:t>
            </a:r>
          </a:p>
          <a:p>
            <a:r>
              <a:rPr lang="zh-TW" altLang="en-US" sz="1600"/>
              <a:t>&lt;div class="swiper mySwiper"&gt;</a:t>
            </a:r>
          </a:p>
          <a:p>
            <a:r>
              <a:rPr lang="zh-TW" altLang="en-US" sz="1600"/>
              <a:t>    &lt;div class="swiper-wrapper"&gt;</a:t>
            </a:r>
          </a:p>
          <a:p>
            <a:r>
              <a:rPr lang="zh-TW" altLang="en-US" sz="1600"/>
              <a:t>            &lt;div class="swiper-slide"&gt;</a:t>
            </a:r>
          </a:p>
          <a:p>
            <a:r>
              <a:rPr lang="zh-TW" altLang="en-US" sz="1600"/>
              <a:t>               </a:t>
            </a:r>
            <a:r>
              <a:rPr lang="zh-TW" altLang="en-US" sz="1200"/>
              <a:t> &lt;a href="https://www.taipower.com.tw/tc/topic/2023_sps/index.html?utm_source=tpcwww&amp;utm_medium=banner&amp;utm_campaign=tpcwww_home_main_banner1" target="_blank"&gt;</a:t>
            </a:r>
          </a:p>
          <a:p>
            <a:r>
              <a:rPr lang="zh-TW" altLang="en-US" sz="1600"/>
              <a:t>                &lt;img src="image/31.jpg" alt=""&gt;&lt;/a&gt;&lt;/div&gt;</a:t>
            </a:r>
          </a:p>
          <a:p>
            <a:r>
              <a:rPr lang="zh-TW" altLang="en-US" sz="1600"/>
              <a:t>            &lt;div class="swiper-slide"&gt;</a:t>
            </a:r>
          </a:p>
          <a:p>
            <a:r>
              <a:rPr lang="zh-TW" altLang="en-US" sz="1600"/>
              <a:t>                 </a:t>
            </a:r>
            <a:r>
              <a:rPr lang="zh-TW" altLang="en-US" sz="1400"/>
              <a:t>&lt;a  href="https://www.taipower.com.tw/tc/page.aspx?mid=337&amp;cid=2662&amp;cchk=c7c39fc4-e0a3-4df9-8b3e-cfb0e864cda1" target="_blank"&gt;</a:t>
            </a:r>
          </a:p>
          <a:p>
            <a:r>
              <a:rPr lang="zh-TW" altLang="en-US" sz="1600"/>
              <a:t>                 &lt;img src="image/32.jpg" alt=""&gt;&lt;/a&gt;&lt;/div&gt;</a:t>
            </a:r>
          </a:p>
          <a:p>
            <a:r>
              <a:rPr lang="zh-TW" altLang="en-US" sz="1600"/>
              <a:t>            &lt;div class="swiper-slide"&gt;</a:t>
            </a:r>
          </a:p>
          <a:p>
            <a:r>
              <a:rPr lang="zh-TW" altLang="en-US" sz="1600"/>
              <a:t>                  &lt;a href="https://www.youtube.com/watch?v=nq4L_39NDG" target="_blank"&gt;</a:t>
            </a:r>
          </a:p>
          <a:p>
            <a:r>
              <a:rPr lang="zh-TW" altLang="en-US" sz="1600"/>
              <a:t>                  &lt;img src="image/33.jpg" alt=""&gt;&lt;/a&gt;&lt;/div&gt;</a:t>
            </a:r>
          </a:p>
          <a:p>
            <a:r>
              <a:rPr lang="zh-TW" altLang="en-US" sz="1600"/>
              <a:t>            &lt;div class="swiper-slide"&gt;</a:t>
            </a:r>
          </a:p>
          <a:p>
            <a:r>
              <a:rPr lang="zh-TW" altLang="en-US" sz="1000"/>
              <a:t>                            &lt;a href="https://www.taipower.com.tw/tc/topic/2022_hhpp/index.html?utm_source=tpcwww&amp;utm_medium=banner&amp;utm_campaign=tpcwww_home_main_banner5"  target="_blank"&gt;</a:t>
            </a:r>
          </a:p>
          <a:p>
            <a:r>
              <a:rPr lang="zh-TW" altLang="en-US" sz="1600"/>
              <a:t>                 &lt;img src="image/34.jpg" alt=""&gt;&lt;/a&gt;&lt;/div&gt;</a:t>
            </a:r>
          </a:p>
          <a:p>
            <a:r>
              <a:rPr lang="zh-TW" altLang="en-US" sz="1600"/>
              <a:t>    &lt;/div&gt;</a:t>
            </a:r>
          </a:p>
          <a:p>
            <a:r>
              <a:rPr lang="zh-TW" altLang="en-US" sz="1600"/>
              <a:t>    &lt;div class="swiper-button-next"&gt;&lt;/div&gt;</a:t>
            </a:r>
          </a:p>
          <a:p>
            <a:r>
              <a:rPr lang="zh-TW" altLang="en-US" sz="1600"/>
              <a:t>    &lt;div class="swiper-button-prev"&gt;&lt;/div&gt;</a:t>
            </a:r>
          </a:p>
          <a:p>
            <a:r>
              <a:rPr lang="zh-TW" altLang="en-US" sz="1600"/>
              <a:t>    &lt;div class="swiper-pagination"&gt;&lt;/div&gt;</a:t>
            </a:r>
          </a:p>
          <a:p>
            <a:r>
              <a:rPr lang="zh-TW" altLang="en-US" sz="1600"/>
              <a:t>&lt;/div&gt;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510" y="96520"/>
            <a:ext cx="4971415" cy="24796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45452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  CSS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修改部分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13690" y="1342390"/>
            <a:ext cx="5852160" cy="3111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body {</a:t>
            </a:r>
          </a:p>
          <a:p>
            <a:r>
              <a:rPr lang="zh-TW" altLang="en-US"/>
              <a:t>            background: #f1f1f1;                    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白灰底</a:t>
            </a:r>
            <a:r>
              <a:rPr lang="en-US" altLang="zh-TW">
                <a:solidFill>
                  <a:srgbClr val="00B050"/>
                </a:solidFill>
              </a:rPr>
              <a:t>*/</a:t>
            </a:r>
          </a:p>
          <a:p>
            <a:r>
              <a:rPr lang="zh-TW" altLang="en-US"/>
              <a:t>            font-family: Microsoft JhengHei;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微軟正黑體</a:t>
            </a:r>
            <a:r>
              <a:rPr lang="en-US" altLang="zh-TW">
                <a:solidFill>
                  <a:srgbClr val="00B050"/>
                </a:solidFill>
              </a:rPr>
              <a:t>*/</a:t>
            </a:r>
            <a:r>
              <a:rPr lang="zh-TW" altLang="en-US">
                <a:solidFill>
                  <a:srgbClr val="00B050"/>
                </a:solidFill>
              </a:rPr>
              <a:t> </a:t>
            </a:r>
          </a:p>
          <a:p>
            <a:r>
              <a:rPr lang="zh-TW" altLang="en-US"/>
              <a:t>            </a:t>
            </a:r>
            <a:r>
              <a:rPr lang="en-US" altLang="zh-TW"/>
              <a:t>...</a:t>
            </a:r>
            <a:r>
              <a:rPr lang="zh-TW" altLang="en-US"/>
              <a:t>       </a:t>
            </a:r>
          </a:p>
          <a:p>
            <a:r>
              <a:rPr lang="zh-TW" altLang="en-US"/>
              <a:t> }</a:t>
            </a:r>
          </a:p>
          <a:p>
            <a:endParaRPr lang="zh-TW" altLang="en-US"/>
          </a:p>
          <a:p>
            <a:r>
              <a:rPr lang="zh-TW" altLang="en-US"/>
              <a:t>  .mySwiper{</a:t>
            </a:r>
          </a:p>
          <a:p>
            <a:r>
              <a:rPr lang="zh-TW" altLang="en-US"/>
              <a:t>            width:</a:t>
            </a:r>
            <a:r>
              <a:rPr lang="en-US" altLang="zh-TW"/>
              <a:t>9</a:t>
            </a:r>
            <a:r>
              <a:rPr lang="zh-TW" altLang="en-US"/>
              <a:t>00px;                 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寬</a:t>
            </a:r>
            <a:r>
              <a:rPr lang="en-US" altLang="zh-TW">
                <a:solidFill>
                  <a:srgbClr val="00B050"/>
                </a:solidFill>
              </a:rPr>
              <a:t>900px*/</a:t>
            </a:r>
          </a:p>
          <a:p>
            <a:r>
              <a:rPr lang="zh-TW" altLang="en-US"/>
              <a:t>            height: 400px;</a:t>
            </a:r>
            <a:r>
              <a:rPr lang="zh-TW" altLang="en-US">
                <a:sym typeface="+mn-ea"/>
              </a:rPr>
              <a:t>               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高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400px*/</a:t>
            </a:r>
          </a:p>
          <a:p>
            <a:r>
              <a:rPr lang="zh-TW" altLang="en-US"/>
              <a:t>            margin:0 auto;</a:t>
            </a:r>
            <a:r>
              <a:rPr lang="zh-TW" altLang="en-US">
                <a:sym typeface="+mn-ea"/>
              </a:rPr>
              <a:t>              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置中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*/</a:t>
            </a:r>
          </a:p>
          <a:p>
            <a:r>
              <a:rPr lang="zh-TW" altLang="en-US"/>
              <a:t>}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54685" y="4453890"/>
            <a:ext cx="5160010" cy="20326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position: relative;  </a:t>
            </a:r>
            <a:r>
              <a:rPr 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/*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元件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定位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座標為相對位置</a:t>
            </a: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*/</a:t>
            </a:r>
          </a:p>
          <a:p>
            <a:pPr algn="l"/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object-fit </a:t>
            </a:r>
            <a:r>
              <a:rPr 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/*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填滿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區塊</a:t>
            </a: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*/</a:t>
            </a:r>
          </a:p>
          <a:p>
            <a:pPr algn="l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display: flex;</a:t>
            </a:r>
          </a:p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justify-content: center;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內部元件水平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置中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*/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align-items: center;  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內部元件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垂直置中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*/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565" y="2032635"/>
            <a:ext cx="6166485" cy="279273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110730" y="5071745"/>
            <a:ext cx="424307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圖片需先統一寬高，避免非等比例縮放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35</a:t>
            </a:fld>
            <a:endParaRPr lang="zh-TW" altLang="en-US" dirty="0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312" y="996476"/>
            <a:ext cx="6736869" cy="5444013"/>
          </a:xfrm>
          <a:prstGeom prst="rect">
            <a:avLst/>
          </a:prstGeom>
        </p:spPr>
      </p:pic>
      <p:grpSp>
        <p:nvGrpSpPr>
          <p:cNvPr id="8" name="组合 66"/>
          <p:cNvGrpSpPr/>
          <p:nvPr/>
        </p:nvGrpSpPr>
        <p:grpSpPr>
          <a:xfrm rot="20320930">
            <a:off x="8842870" y="1430319"/>
            <a:ext cx="659137" cy="259026"/>
            <a:chOff x="5016000" y="2709000"/>
            <a:chExt cx="916080" cy="360000"/>
          </a:xfrm>
          <a:solidFill>
            <a:schemeClr val="accent4">
              <a:lumMod val="75000"/>
            </a:schemeClr>
          </a:solidFill>
        </p:grpSpPr>
        <p:grpSp>
          <p:nvGrpSpPr>
            <p:cNvPr id="9" name="组合 67"/>
            <p:cNvGrpSpPr/>
            <p:nvPr/>
          </p:nvGrpSpPr>
          <p:grpSpPr>
            <a:xfrm>
              <a:off x="5016000" y="2709000"/>
              <a:ext cx="360000" cy="360000"/>
              <a:chOff x="3576000" y="4149000"/>
              <a:chExt cx="360000" cy="360000"/>
            </a:xfrm>
            <a:grpFill/>
          </p:grpSpPr>
          <p:sp>
            <p:nvSpPr>
              <p:cNvPr id="11" name="椭圆 69"/>
              <p:cNvSpPr/>
              <p:nvPr/>
            </p:nvSpPr>
            <p:spPr>
              <a:xfrm>
                <a:off x="3576000" y="4149000"/>
                <a:ext cx="360000" cy="360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2" name="椭圆 70"/>
              <p:cNvSpPr/>
              <p:nvPr/>
            </p:nvSpPr>
            <p:spPr>
              <a:xfrm>
                <a:off x="3684000" y="425700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10" name="直接连接符 68"/>
            <p:cNvCxnSpPr/>
            <p:nvPr/>
          </p:nvCxnSpPr>
          <p:spPr>
            <a:xfrm rot="5400000" flipV="1">
              <a:off x="5654040" y="2610959"/>
              <a:ext cx="0" cy="556080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字方塊 13"/>
          <p:cNvSpPr txBox="1"/>
          <p:nvPr/>
        </p:nvSpPr>
        <p:spPr>
          <a:xfrm>
            <a:off x="9502709" y="1233204"/>
            <a:ext cx="1890584" cy="1477328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有陰影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有邊框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邊框有弧度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有內填充空白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343943" y="3173081"/>
            <a:ext cx="1890584" cy="120032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文繞圖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有外填充空白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寬高固定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66"/>
          <p:cNvGrpSpPr/>
          <p:nvPr/>
        </p:nvGrpSpPr>
        <p:grpSpPr>
          <a:xfrm rot="20320930">
            <a:off x="8707356" y="3449436"/>
            <a:ext cx="659137" cy="259026"/>
            <a:chOff x="5016000" y="2709000"/>
            <a:chExt cx="916080" cy="360000"/>
          </a:xfrm>
          <a:solidFill>
            <a:schemeClr val="accent4">
              <a:lumMod val="75000"/>
            </a:schemeClr>
          </a:solidFill>
        </p:grpSpPr>
        <p:grpSp>
          <p:nvGrpSpPr>
            <p:cNvPr id="17" name="组合 67"/>
            <p:cNvGrpSpPr/>
            <p:nvPr/>
          </p:nvGrpSpPr>
          <p:grpSpPr>
            <a:xfrm>
              <a:off x="5016000" y="2709000"/>
              <a:ext cx="360000" cy="360000"/>
              <a:chOff x="3576000" y="4149000"/>
              <a:chExt cx="360000" cy="360000"/>
            </a:xfrm>
            <a:grpFill/>
          </p:grpSpPr>
          <p:sp>
            <p:nvSpPr>
              <p:cNvPr id="19" name="椭圆 69"/>
              <p:cNvSpPr/>
              <p:nvPr/>
            </p:nvSpPr>
            <p:spPr>
              <a:xfrm>
                <a:off x="3576000" y="4149000"/>
                <a:ext cx="360000" cy="360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0" name="椭圆 70"/>
              <p:cNvSpPr/>
              <p:nvPr/>
            </p:nvSpPr>
            <p:spPr>
              <a:xfrm>
                <a:off x="3684000" y="425700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18" name="直接连接符 68"/>
            <p:cNvCxnSpPr/>
            <p:nvPr/>
          </p:nvCxnSpPr>
          <p:spPr>
            <a:xfrm rot="5400000" flipV="1">
              <a:off x="5654040" y="2610959"/>
              <a:ext cx="0" cy="556080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2610491" y="1139892"/>
            <a:ext cx="1130236" cy="335470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接连接符 68"/>
          <p:cNvCxnSpPr/>
          <p:nvPr/>
        </p:nvCxnSpPr>
        <p:spPr>
          <a:xfrm flipV="1">
            <a:off x="1787529" y="1344373"/>
            <a:ext cx="802339" cy="241538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372984" y="1411405"/>
            <a:ext cx="1421530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左大括弧 29"/>
          <p:cNvSpPr/>
          <p:nvPr/>
        </p:nvSpPr>
        <p:spPr>
          <a:xfrm>
            <a:off x="2020276" y="1545711"/>
            <a:ext cx="576577" cy="4532140"/>
          </a:xfrm>
          <a:prstGeom prst="leftBrace">
            <a:avLst>
              <a:gd name="adj1" fmla="val 8333"/>
              <a:gd name="adj2" fmla="val 51223"/>
            </a:avLst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39001" y="3665417"/>
            <a:ext cx="1421530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9" name="直線接點 38"/>
          <p:cNvCxnSpPr/>
          <p:nvPr/>
        </p:nvCxnSpPr>
        <p:spPr>
          <a:xfrm flipV="1">
            <a:off x="8869380" y="281386"/>
            <a:ext cx="0" cy="6257526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66"/>
          <p:cNvGrpSpPr/>
          <p:nvPr/>
        </p:nvGrpSpPr>
        <p:grpSpPr>
          <a:xfrm rot="19015200">
            <a:off x="8695788" y="6075135"/>
            <a:ext cx="833556" cy="512624"/>
            <a:chOff x="5016000" y="2491721"/>
            <a:chExt cx="1158490" cy="712456"/>
          </a:xfrm>
          <a:solidFill>
            <a:schemeClr val="accent4">
              <a:lumMod val="75000"/>
            </a:schemeClr>
          </a:solidFill>
        </p:grpSpPr>
        <p:grpSp>
          <p:nvGrpSpPr>
            <p:cNvPr id="43" name="组合 67"/>
            <p:cNvGrpSpPr/>
            <p:nvPr/>
          </p:nvGrpSpPr>
          <p:grpSpPr>
            <a:xfrm>
              <a:off x="5016000" y="2709000"/>
              <a:ext cx="360000" cy="360000"/>
              <a:chOff x="3576000" y="4149000"/>
              <a:chExt cx="360000" cy="360000"/>
            </a:xfrm>
            <a:grpFill/>
          </p:grpSpPr>
          <p:sp>
            <p:nvSpPr>
              <p:cNvPr id="45" name="椭圆 69"/>
              <p:cNvSpPr/>
              <p:nvPr/>
            </p:nvSpPr>
            <p:spPr>
              <a:xfrm>
                <a:off x="3576000" y="4149000"/>
                <a:ext cx="360000" cy="360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46" name="椭圆 70"/>
              <p:cNvSpPr/>
              <p:nvPr/>
            </p:nvSpPr>
            <p:spPr>
              <a:xfrm>
                <a:off x="3684000" y="425700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44" name="直接连接符 68"/>
            <p:cNvCxnSpPr/>
            <p:nvPr/>
          </p:nvCxnSpPr>
          <p:spPr>
            <a:xfrm rot="2584800" flipV="1">
              <a:off x="5532813" y="2491721"/>
              <a:ext cx="641677" cy="712456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字方塊 46"/>
          <p:cNvSpPr txBox="1"/>
          <p:nvPr/>
        </p:nvSpPr>
        <p:spPr>
          <a:xfrm>
            <a:off x="9479217" y="5629594"/>
            <a:ext cx="1890584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文字有左右切齊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9" name="组合 66"/>
          <p:cNvGrpSpPr/>
          <p:nvPr/>
        </p:nvGrpSpPr>
        <p:grpSpPr>
          <a:xfrm rot="9501500">
            <a:off x="2085423" y="5708086"/>
            <a:ext cx="833556" cy="512624"/>
            <a:chOff x="5016000" y="2491721"/>
            <a:chExt cx="1158490" cy="712456"/>
          </a:xfrm>
          <a:solidFill>
            <a:schemeClr val="accent4">
              <a:lumMod val="75000"/>
            </a:schemeClr>
          </a:solidFill>
        </p:grpSpPr>
        <p:grpSp>
          <p:nvGrpSpPr>
            <p:cNvPr id="50" name="组合 67"/>
            <p:cNvGrpSpPr/>
            <p:nvPr/>
          </p:nvGrpSpPr>
          <p:grpSpPr>
            <a:xfrm>
              <a:off x="5016000" y="2709000"/>
              <a:ext cx="360000" cy="360000"/>
              <a:chOff x="3576000" y="4149000"/>
              <a:chExt cx="360000" cy="360000"/>
            </a:xfrm>
            <a:grpFill/>
          </p:grpSpPr>
          <p:sp>
            <p:nvSpPr>
              <p:cNvPr id="52" name="椭圆 69"/>
              <p:cNvSpPr/>
              <p:nvPr/>
            </p:nvSpPr>
            <p:spPr>
              <a:xfrm>
                <a:off x="3576000" y="4149000"/>
                <a:ext cx="360000" cy="360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53" name="椭圆 70"/>
              <p:cNvSpPr/>
              <p:nvPr/>
            </p:nvSpPr>
            <p:spPr>
              <a:xfrm>
                <a:off x="3684000" y="425700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51" name="直接连接符 68"/>
            <p:cNvCxnSpPr/>
            <p:nvPr/>
          </p:nvCxnSpPr>
          <p:spPr>
            <a:xfrm rot="2584800" flipV="1">
              <a:off x="5532813" y="2491721"/>
              <a:ext cx="641677" cy="712456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字方塊 53"/>
          <p:cNvSpPr txBox="1"/>
          <p:nvPr/>
        </p:nvSpPr>
        <p:spPr>
          <a:xfrm>
            <a:off x="506730" y="5998926"/>
            <a:ext cx="1467366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有縮排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36</a:t>
            </a:fld>
            <a:endParaRPr lang="zh-TW" altLang="en-US" dirty="0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318654" y="2236358"/>
            <a:ext cx="11554691" cy="415498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100" b="0" dirty="0">
                <a:solidFill>
                  <a:srgbClr val="9CDCF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en-US" altLang="zh-TW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"article"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h1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公司簡介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h1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台電公司身為國營公用事業，肩負穩定供電、友善環境與維持合理成本電價之使命，以提供企業與民生發展所需基礎條件。在電業法通過後，開放綠能直供，與推動能源轉型逐步減核邁向</a:t>
            </a:r>
            <a:r>
              <a:rPr lang="en-US" altLang="zh-TW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114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年非核家園之政府政策目標下，本公司將配合推動以下重點工作，力求穩定供電：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一、穩定電力供應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滿足經濟發展所需電力，與核能機組將來陸續除役所導致之短期備轉容量偏低問題，原則上在夏季期間不安排機組大修，並要求各電廠如質如期完成機組大修、檢修工作，加強運轉維護，確保夏季供電能力。另持續推動需求面管理包括時間電價、減少用電措施、需量競價等負載管理措施來降低尖峰負載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二、再生能源開發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積極推動與建置陸域風力、大型太陽能及離岸風力發電計畫，另為因應未來大量再生能源併網對系統之衝擊，將強化區域電網、建置快速起停機組及規劃抽蓄儲能系統等措施。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三、加強供電品質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本公司期許為智慧型電網的建構者，除透過發電端效率提升外，亦將逐步改善輸配電效率，推動配電端饋線自動化及環路供電建置，並將配合電力科技持續創新，規劃建構智慧型電網，期能進一步提高供電可靠度，並提供用戶加值服務，讓用戶能更智慧使用電能，達到節能減碳目的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四、建立綠色企業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綠能、低碳、環保已是能源事業共同需要努力的課題，本公司除擴大再生能源投資，做好環境保護與生態保育，對於極端氣候所帶來之颱風、地震等，將推動相關電力建設之防災加強計畫如配電事故搶修困難區段，辦理電線電纜地下化工程。至於燃煤電廠空污改善部分，將透過提高環保設備投資比重，使新設燃煤機組污染排放接近天然氣機組標準；並在系統供電安全無虞、天然氣存量足夠及空氣品質惡化之前提下，配合降載，展現友善環境的作為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五、落實顧客服務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本公司為讓用戶享有更高品質、更方便的電力服務，正藉由資訊科技提供客戶更多元化的服務，包括便捷的申請管道及繳費服務、提升客服中心服務品質、設置「</a:t>
            </a:r>
            <a:r>
              <a:rPr lang="en-US" altLang="zh-TW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1911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」事故通報專線、研訂「服務品質標準」等，未來將不斷創新服務方式及品質，充分掌握顧客的期待，提供讓顧客驚喜的價值，以贏得顧客的心。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六、善盡社會責任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本公司以克盡「企業公民」的角色自我期許，深切瞭解企業發展要靠顧客的信賴及社會的支持，故在強化公司營運基礎，追求永續經營的同時，當善盡社會責任使社會變得更美好。將積極持續參與回饋社會公益及慈善活動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370" y="214049"/>
            <a:ext cx="6436070" cy="23167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" y="1473835"/>
            <a:ext cx="176657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37</a:t>
            </a:fld>
            <a:endParaRPr lang="zh-TW" altLang="en-US" dirty="0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1899614" y="-9236"/>
            <a:ext cx="5363937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/>
              <a:t>&lt;style&gt;</a:t>
            </a:r>
          </a:p>
          <a:p>
            <a:r>
              <a:rPr lang="en-US" altLang="zh-TW" sz="1600" dirty="0"/>
              <a:t>        * {margin: 0;padding: 0}</a:t>
            </a:r>
          </a:p>
          <a:p>
            <a:r>
              <a:rPr lang="en-US" altLang="zh-TW" sz="1600" dirty="0"/>
              <a:t>        body {</a:t>
            </a:r>
          </a:p>
          <a:p>
            <a:r>
              <a:rPr lang="en-US" altLang="zh-TW" sz="1600" dirty="0"/>
              <a:t>            font-family: Microsoft </a:t>
            </a:r>
            <a:r>
              <a:rPr lang="en-US" altLang="zh-TW" sz="1600" dirty="0" err="1"/>
              <a:t>JhengHei</a:t>
            </a:r>
            <a:r>
              <a:rPr lang="en-US" altLang="zh-TW" sz="1600" dirty="0"/>
              <a:t>;</a:t>
            </a:r>
            <a:r>
              <a:rPr lang="zh-TW" altLang="en-US" sz="1600" dirty="0"/>
              <a:t>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微軟正黑體*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    background-color: #f1f1f1;</a:t>
            </a:r>
            <a:r>
              <a:rPr lang="zh-TW" altLang="en-US" sz="1600" dirty="0"/>
              <a:t>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白灰底*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}</a:t>
            </a:r>
          </a:p>
          <a:p>
            <a:endParaRPr lang="en-US" altLang="zh-TW" sz="1600" dirty="0"/>
          </a:p>
          <a:p>
            <a:r>
              <a:rPr lang="en-US" altLang="zh-TW" sz="1600" dirty="0"/>
              <a:t>        #article {</a:t>
            </a:r>
          </a:p>
          <a:p>
            <a:r>
              <a:rPr lang="en-US" altLang="zh-TW" sz="1600" dirty="0"/>
              <a:t>            width: 800px;</a:t>
            </a:r>
            <a:r>
              <a:rPr lang="zh-TW" altLang="en-US" sz="1600" dirty="0"/>
              <a:t>                            </a:t>
            </a:r>
            <a:r>
              <a:rPr lang="en-US" altLang="zh-TW" sz="1600" dirty="0">
                <a:solidFill>
                  <a:srgbClr val="00B050"/>
                </a:solidFill>
              </a:rPr>
              <a:t>/*800px</a:t>
            </a:r>
            <a:r>
              <a:rPr lang="zh-TW" altLang="en-US" sz="1600" dirty="0">
                <a:solidFill>
                  <a:srgbClr val="00B050"/>
                </a:solidFill>
              </a:rPr>
              <a:t>寬*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    margin: 0 auto;</a:t>
            </a:r>
            <a:r>
              <a:rPr lang="zh-TW" altLang="en-US" sz="1600" dirty="0"/>
              <a:t>            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區塊置中*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    border: 1px solid #adadad;</a:t>
            </a:r>
            <a:r>
              <a:rPr lang="zh-TW" altLang="en-US" sz="1600" dirty="0"/>
              <a:t>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框線顏色*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    padding: 20px;</a:t>
            </a:r>
            <a:r>
              <a:rPr lang="zh-TW" altLang="en-US" sz="1600" dirty="0"/>
              <a:t>             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內填充</a:t>
            </a:r>
            <a:r>
              <a:rPr lang="en-US" altLang="zh-TW" sz="1600" dirty="0">
                <a:solidFill>
                  <a:srgbClr val="00B050"/>
                </a:solidFill>
              </a:rPr>
              <a:t>20px*/</a:t>
            </a:r>
          </a:p>
          <a:p>
            <a:r>
              <a:rPr lang="en-US" altLang="zh-TW" sz="1600" dirty="0"/>
              <a:t>            border-radius: 15px;</a:t>
            </a:r>
            <a:r>
              <a:rPr lang="zh-TW" altLang="en-US" sz="1600" dirty="0"/>
              <a:t>   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邊角弧度*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    background-color: #fff;</a:t>
            </a:r>
            <a:r>
              <a:rPr lang="zh-TW" altLang="en-US" sz="1600" dirty="0"/>
              <a:t>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白底*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    box-shadow: 0px </a:t>
            </a:r>
            <a:r>
              <a:rPr lang="en-US" altLang="zh-TW" sz="1600" dirty="0" err="1"/>
              <a:t>0px</a:t>
            </a:r>
            <a:r>
              <a:rPr lang="en-US" altLang="zh-TW" sz="1600" dirty="0"/>
              <a:t> 10px #a1a1a1;</a:t>
            </a:r>
            <a:r>
              <a:rPr lang="zh-TW" altLang="en-US" sz="1600" dirty="0"/>
              <a:t>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區塊陰影*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}</a:t>
            </a:r>
          </a:p>
          <a:p>
            <a:endParaRPr lang="en-US" altLang="zh-TW" sz="1600" dirty="0"/>
          </a:p>
          <a:p>
            <a:r>
              <a:rPr lang="en-US" altLang="zh-TW" sz="1600" dirty="0"/>
              <a:t>        img.pic {</a:t>
            </a:r>
          </a:p>
          <a:p>
            <a:r>
              <a:rPr lang="en-US" altLang="zh-TW" sz="1600" dirty="0"/>
              <a:t>            float: right;                 </a:t>
            </a:r>
            <a:r>
              <a:rPr lang="zh-TW" altLang="en-US" sz="1600" dirty="0"/>
              <a:t>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靠右浮動*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/>
          </a:p>
          <a:p>
            <a:r>
              <a:rPr lang="en-US" altLang="zh-TW" sz="1600" dirty="0"/>
              <a:t>            width: 200px;</a:t>
            </a:r>
          </a:p>
          <a:p>
            <a:r>
              <a:rPr lang="en-US" altLang="zh-TW" sz="1600" dirty="0"/>
              <a:t>            height: 300px;</a:t>
            </a:r>
          </a:p>
          <a:p>
            <a:r>
              <a:rPr lang="en-US" altLang="zh-TW" sz="1600" dirty="0"/>
              <a:t>            margin: 10px; </a:t>
            </a:r>
            <a:r>
              <a:rPr lang="zh-TW" altLang="en-US" sz="1600" dirty="0"/>
              <a:t>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外填充</a:t>
            </a:r>
            <a:r>
              <a:rPr lang="en-US" altLang="zh-TW" sz="1600" dirty="0">
                <a:solidFill>
                  <a:srgbClr val="00B050"/>
                </a:solidFill>
              </a:rPr>
              <a:t>10px*/</a:t>
            </a:r>
            <a:endParaRPr lang="en-US" altLang="zh-TW" sz="1600" dirty="0"/>
          </a:p>
          <a:p>
            <a:r>
              <a:rPr lang="en-US" altLang="zh-TW" sz="1600" dirty="0"/>
              <a:t>        }</a:t>
            </a:r>
          </a:p>
          <a:p>
            <a:r>
              <a:rPr lang="en-US" altLang="zh-TW" sz="1600" dirty="0"/>
              <a:t> </a:t>
            </a:r>
            <a:r>
              <a:rPr lang="zh-TW" altLang="en-US" sz="1600" dirty="0"/>
              <a:t>       </a:t>
            </a:r>
            <a:r>
              <a:rPr lang="en-US" altLang="zh-TW" sz="1600" dirty="0"/>
              <a:t>#article p{</a:t>
            </a:r>
          </a:p>
          <a:p>
            <a:r>
              <a:rPr lang="en-US" altLang="zh-TW" sz="1600" dirty="0"/>
              <a:t>  </a:t>
            </a:r>
            <a:r>
              <a:rPr lang="zh-TW" altLang="en-US" sz="1600" dirty="0"/>
              <a:t>          </a:t>
            </a:r>
            <a:r>
              <a:rPr lang="en-US" altLang="zh-TW" sz="1600" dirty="0"/>
              <a:t>text-indent:2em;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縮排</a:t>
            </a:r>
            <a:r>
              <a:rPr lang="en-US" altLang="zh-TW" sz="1600" dirty="0">
                <a:solidFill>
                  <a:srgbClr val="00B050"/>
                </a:solidFill>
              </a:rPr>
              <a:t>2</a:t>
            </a:r>
            <a:r>
              <a:rPr lang="zh-TW" altLang="en-US" sz="1600" dirty="0">
                <a:solidFill>
                  <a:srgbClr val="00B050"/>
                </a:solidFill>
              </a:rPr>
              <a:t>個字*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</a:t>
            </a:r>
            <a:r>
              <a:rPr lang="zh-TW" altLang="en-US" sz="1600" dirty="0"/>
              <a:t>          </a:t>
            </a:r>
            <a:r>
              <a:rPr lang="en-US" altLang="zh-TW" sz="1600" dirty="0"/>
              <a:t> </a:t>
            </a:r>
            <a:r>
              <a:rPr lang="en-US" altLang="zh-TW" sz="1600" dirty="0" err="1"/>
              <a:t>text-align:justify</a:t>
            </a:r>
            <a:r>
              <a:rPr lang="en-US" altLang="zh-TW" sz="1600" dirty="0"/>
              <a:t>; </a:t>
            </a:r>
            <a:r>
              <a:rPr lang="zh-TW" altLang="en-US" sz="1600" dirty="0"/>
              <a:t>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左右對齊*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zh-TW" altLang="en-US" sz="1600" dirty="0"/>
              <a:t>        </a:t>
            </a:r>
            <a:r>
              <a:rPr lang="en-US" altLang="zh-TW" sz="1600" dirty="0"/>
              <a:t>}</a:t>
            </a:r>
          </a:p>
          <a:p>
            <a:r>
              <a:rPr lang="en-US" altLang="zh-TW" sz="1600" dirty="0"/>
              <a:t>&lt;/style&gt;</a:t>
            </a:r>
            <a:endParaRPr lang="zh-TW" altLang="en-US" sz="16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662958" y="4135942"/>
            <a:ext cx="3597075" cy="230832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font-family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字體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border 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邊框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</a:t>
            </a:r>
            <a:r>
              <a:rPr lang="zh-TW" altLang="en-US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粗細   樣式   顏色</a:t>
            </a:r>
            <a:endParaRPr lang="en-US" altLang="zh-TW" i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border-radius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弧度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float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浮動方向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margin: 0 auto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自動計算外邊距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margin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向外填充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text-indent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縮排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982" y="202149"/>
            <a:ext cx="4786273" cy="386775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" y="1586230"/>
            <a:ext cx="9822180" cy="22218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779145" y="1199515"/>
            <a:ext cx="322453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https://www.chartjs.org/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" y="4144010"/>
            <a:ext cx="2664460" cy="48895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106805" y="2971800"/>
            <a:ext cx="1490980" cy="33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106805" y="3352800"/>
            <a:ext cx="1062355" cy="350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815840" y="3352800"/>
            <a:ext cx="4379595" cy="33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180868" y="1717227"/>
            <a:ext cx="109728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引用網址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299210" y="4632960"/>
            <a:ext cx="6601460" cy="201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/>
              <a:t>head </a:t>
            </a:r>
            <a:r>
              <a:rPr lang="zh-TW" altLang="en-US"/>
              <a:t>增加</a:t>
            </a:r>
          </a:p>
          <a:p>
            <a:r>
              <a:rPr lang="zh-TW" altLang="en-US"/>
              <a:t>    &lt;script src="https://cdn.jsdelivr.net/npm/chart.js"&gt;&lt;/script&gt;</a:t>
            </a:r>
          </a:p>
          <a:p>
            <a:endParaRPr lang="zh-TW" altLang="en-US"/>
          </a:p>
          <a:p>
            <a:r>
              <a:rPr lang="zh-TW" altLang="en-US"/>
              <a:t>body增加</a:t>
            </a:r>
          </a:p>
          <a:p>
            <a:r>
              <a:rPr lang="zh-TW" altLang="en-US"/>
              <a:t>    &lt;div id='myChartDiv'&gt;</a:t>
            </a:r>
          </a:p>
          <a:p>
            <a:r>
              <a:rPr lang="zh-TW" altLang="en-US"/>
              <a:t>        &lt;canvas id="myChart"&gt;&lt;/canvas&gt;</a:t>
            </a:r>
          </a:p>
          <a:p>
            <a:r>
              <a:rPr lang="zh-TW" altLang="en-US"/>
              <a:t>    &lt;/div&gt;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7460615" y="5675630"/>
            <a:ext cx="314134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canvas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畫布  </a:t>
            </a:r>
            <a:endParaRPr lang="zh-TW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整理資料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" y="1199515"/>
            <a:ext cx="2247265" cy="60261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05" y="1802130"/>
            <a:ext cx="8810625" cy="12573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" y="4794250"/>
            <a:ext cx="11978005" cy="1223010"/>
          </a:xfrm>
          <a:prstGeom prst="rect">
            <a:avLst/>
          </a:prstGeom>
        </p:spPr>
      </p:pic>
      <p:sp>
        <p:nvSpPr>
          <p:cNvPr id="19" name="向右箭號 6"/>
          <p:cNvSpPr/>
          <p:nvPr/>
        </p:nvSpPr>
        <p:spPr>
          <a:xfrm rot="5400000">
            <a:off x="2633345" y="3703955"/>
            <a:ext cx="1518285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908425" y="3308350"/>
            <a:ext cx="6593840" cy="120967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電號與戶名欄位資料合併，改名為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增加兩欄位，其中一欄公式  </a:t>
            </a:r>
            <a:r>
              <a:rPr lang="zh-TW" altLang="en-US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=CONCAT(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D2:O2&amp;",")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處結果以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複製，貼入另一欄，並前後增加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  ] 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欄位命名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311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</a:t>
            </a:fld>
            <a:endParaRPr lang="zh-TW" altLang="en-US"/>
          </a:p>
        </p:txBody>
      </p:sp>
      <p:graphicFrame>
        <p:nvGraphicFramePr>
          <p:cNvPr id="4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228903"/>
              </p:ext>
            </p:extLst>
          </p:nvPr>
        </p:nvGraphicFramePr>
        <p:xfrm>
          <a:off x="1817257" y="1253375"/>
          <a:ext cx="8164943" cy="4784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0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0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82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/>
                        <a:t>周一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週二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週三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週四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週五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296">
                <a:tc rowSpan="4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上午</a:t>
                      </a: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水平排列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Parallax</a:t>
                      </a:r>
                      <a:endParaRPr lang="zh-TW" alt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296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Table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296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DataTables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296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Image Slider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複習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2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/>
                        <a:t>中午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296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下午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Article</a:t>
                      </a:r>
                      <a:endParaRPr lang="zh-TW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8296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課程說明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Chart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8296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環境架設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Animation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3140364" y="6232072"/>
            <a:ext cx="576349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評分標準：作品                </a:t>
            </a:r>
            <a:r>
              <a:rPr lang="en-US" altLang="zh-TW" dirty="0"/>
              <a:t>u014264@taipower.com.tw</a:t>
            </a:r>
            <a:endParaRPr lang="zh-TW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470" y="333375"/>
            <a:ext cx="3995420" cy="191643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資料轉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511935"/>
            <a:ext cx="4295775" cy="10096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91820" y="5988685"/>
            <a:ext cx="4417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https://tableconvert.com/zh-tw/excel-to-json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825" y="3663950"/>
            <a:ext cx="2867025" cy="2295525"/>
          </a:xfrm>
          <a:prstGeom prst="rect">
            <a:avLst/>
          </a:prstGeom>
        </p:spPr>
      </p:pic>
      <p:sp>
        <p:nvSpPr>
          <p:cNvPr id="19" name="向右箭號 6"/>
          <p:cNvSpPr/>
          <p:nvPr/>
        </p:nvSpPr>
        <p:spPr>
          <a:xfrm rot="5400000">
            <a:off x="2439670" y="2853690"/>
            <a:ext cx="62484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向右箭號 6"/>
          <p:cNvSpPr/>
          <p:nvPr/>
        </p:nvSpPr>
        <p:spPr>
          <a:xfrm rot="19500000">
            <a:off x="4199255" y="2490470"/>
            <a:ext cx="342646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35800" y="2465070"/>
            <a:ext cx="4626610" cy="4360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 sz="1400"/>
              <a:t>&lt;script&gt;</a:t>
            </a:r>
          </a:p>
          <a:p>
            <a:r>
              <a:rPr lang="zh-TW" altLang="en-US" sz="1400"/>
              <a:t>var   mydata = </a:t>
            </a:r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[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{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"label": "04123456789(熊大)",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"data": [10,20,5,40,50,60,70,80,90,90,60,30] 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},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{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"label": "00123456789(張三)",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"data": [10,25,25,30,45,55,60,65,65,60,35,20] 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},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{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"label": "01123456789(李四)",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"data": [20,10,15,50,60,120,180,200,210,220,160,50] 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},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{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"label": "02123456789(王五)",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"data": [6,8,23,33,30,35,40,50,45,30,20,10] 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}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]</a:t>
            </a:r>
            <a:r>
              <a:rPr lang="en-US" altLang="zh-TW" sz="1400"/>
              <a:t>;</a:t>
            </a:r>
          </a:p>
          <a:p>
            <a:r>
              <a:rPr lang="zh-TW" altLang="en-US" sz="1400"/>
              <a:t>&lt;/script&gt;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2794000" y="2870200"/>
            <a:ext cx="141859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複製貼上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532620" y="2119630"/>
            <a:ext cx="192722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json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複製貼上網頁</a:t>
            </a:r>
          </a:p>
        </p:txBody>
      </p:sp>
      <p:sp>
        <p:nvSpPr>
          <p:cNvPr id="16" name="向右箭號 6"/>
          <p:cNvSpPr/>
          <p:nvPr/>
        </p:nvSpPr>
        <p:spPr>
          <a:xfrm rot="5400000">
            <a:off x="8710295" y="2267585"/>
            <a:ext cx="95377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套用特效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821055" y="1199515"/>
            <a:ext cx="10549890" cy="5580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&lt;script&gt;</a:t>
            </a:r>
          </a:p>
          <a:p>
            <a:r>
              <a:rPr lang="zh-TW" altLang="en-US"/>
              <a:t>        const ctx = document.getElementById('myChart');</a:t>
            </a:r>
          </a:p>
          <a:p>
            <a:endParaRPr lang="zh-TW" altLang="en-US"/>
          </a:p>
          <a:p>
            <a:r>
              <a:rPr lang="zh-TW" altLang="en-US"/>
              <a:t>        new Chart(ctx, {</a:t>
            </a:r>
          </a:p>
          <a:p>
            <a:r>
              <a:rPr lang="zh-TW" altLang="en-US"/>
              <a:t>            type: 'line',</a:t>
            </a:r>
          </a:p>
          <a:p>
            <a:r>
              <a:rPr lang="zh-TW" altLang="en-US"/>
              <a:t>            data: {</a:t>
            </a:r>
          </a:p>
          <a:p>
            <a:r>
              <a:rPr lang="zh-TW" altLang="en-US"/>
              <a:t>                labels: ['1月', '2月', '3月', '4月', '5月', '6月', '7月', '8月', '9月', '10月', '11月', '12月'], </a:t>
            </a:r>
            <a:r>
              <a:rPr lang="zh-TW" altLang="en-US">
                <a:solidFill>
                  <a:srgbClr val="00B050"/>
                </a:solidFill>
              </a:rPr>
              <a:t>//y軸資料</a:t>
            </a:r>
          </a:p>
          <a:p>
            <a:r>
              <a:rPr lang="zh-TW" altLang="en-US"/>
              <a:t>                datasets: mydata</a:t>
            </a:r>
          </a:p>
          <a:p>
            <a:r>
              <a:rPr lang="zh-TW" altLang="en-US"/>
              <a:t>            },</a:t>
            </a:r>
          </a:p>
          <a:p>
            <a:r>
              <a:rPr lang="zh-TW" altLang="en-US"/>
              <a:t>            options: {</a:t>
            </a:r>
          </a:p>
          <a:p>
            <a:r>
              <a:rPr lang="zh-TW" altLang="en-US"/>
              <a:t>                responsive: true,                    </a:t>
            </a:r>
            <a:r>
              <a:rPr lang="zh-TW" altLang="en-US">
                <a:solidFill>
                  <a:srgbClr val="00B050"/>
                </a:solidFill>
              </a:rPr>
              <a:t>/*RWD模式*/</a:t>
            </a:r>
          </a:p>
          <a:p>
            <a:r>
              <a:rPr lang="zh-TW" altLang="en-US"/>
              <a:t>                maintainAspectRatio: true,  </a:t>
            </a:r>
            <a:r>
              <a:rPr lang="zh-TW" altLang="en-US">
                <a:solidFill>
                  <a:srgbClr val="00B050"/>
                </a:solidFill>
              </a:rPr>
              <a:t>/*維持比例*/</a:t>
            </a:r>
          </a:p>
          <a:p>
            <a:r>
              <a:rPr lang="zh-TW" altLang="en-US"/>
              <a:t>                scales: {</a:t>
            </a:r>
          </a:p>
          <a:p>
            <a:r>
              <a:rPr lang="zh-TW" altLang="en-US"/>
              <a:t>                    y: {</a:t>
            </a:r>
          </a:p>
          <a:p>
            <a:r>
              <a:rPr lang="zh-TW" altLang="en-US"/>
              <a:t>                        beginAtZero: true</a:t>
            </a:r>
          </a:p>
          <a:p>
            <a:r>
              <a:rPr lang="zh-TW" altLang="en-US"/>
              <a:t>                    }</a:t>
            </a:r>
          </a:p>
          <a:p>
            <a:r>
              <a:rPr lang="zh-TW" altLang="en-US"/>
              <a:t>                }</a:t>
            </a:r>
          </a:p>
          <a:p>
            <a:r>
              <a:rPr lang="zh-TW" altLang="en-US"/>
              <a:t>            }</a:t>
            </a:r>
          </a:p>
          <a:p>
            <a:r>
              <a:rPr lang="zh-TW" altLang="en-US"/>
              <a:t>        });</a:t>
            </a:r>
          </a:p>
          <a:p>
            <a:r>
              <a:rPr lang="zh-TW" altLang="en-US"/>
              <a:t>    &lt;/script&gt;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2956560" y="1117600"/>
            <a:ext cx="5824855" cy="3683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TW" altLang="en-US"/>
              <a:t>參考官網，將此段</a:t>
            </a:r>
            <a:r>
              <a:rPr lang="en-US" altLang="zh-TW"/>
              <a:t>script</a:t>
            </a:r>
            <a:r>
              <a:rPr lang="zh-TW" altLang="en-US"/>
              <a:t>加入網頁</a:t>
            </a:r>
            <a:r>
              <a:rPr lang="en-US" altLang="zh-TW"/>
              <a:t>&lt;body&gt;</a:t>
            </a:r>
            <a:r>
              <a:rPr lang="zh-TW" altLang="en-US"/>
              <a:t>後半段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套用特效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52450" y="2508885"/>
            <a:ext cx="4921250" cy="201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</a:p>
          <a:p>
            <a:r>
              <a:rPr lang="zh-TW" altLang="en-US"/>
              <a:t>#myChartDiv{</a:t>
            </a:r>
          </a:p>
          <a:p>
            <a:r>
              <a:rPr lang="zh-TW" altLang="en-US"/>
              <a:t>    max-width:1000px;  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寬不可超過</a:t>
            </a:r>
            <a:r>
              <a:rPr lang="en-US" altLang="zh-TW">
                <a:solidFill>
                  <a:srgbClr val="00B050"/>
                </a:solidFill>
              </a:rPr>
              <a:t>1000*/</a:t>
            </a:r>
          </a:p>
          <a:p>
            <a:r>
              <a:rPr lang="zh-TW" altLang="en-US"/>
              <a:t>    max-height:500px;    </a:t>
            </a:r>
            <a:r>
              <a:rPr lang="zh-TW" altLang="en-US">
                <a:sym typeface="+mn-ea"/>
              </a:rPr>
              <a:t>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高不可超過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500*/</a:t>
            </a:r>
          </a:p>
          <a:p>
            <a:r>
              <a:rPr lang="zh-TW" altLang="en-US"/>
              <a:t>    margin: 0 auto;         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置中</a:t>
            </a:r>
            <a:r>
              <a:rPr lang="en-US" altLang="zh-TW">
                <a:solidFill>
                  <a:srgbClr val="00B050"/>
                </a:solidFill>
              </a:rPr>
              <a:t>*/</a:t>
            </a:r>
          </a:p>
          <a:p>
            <a:r>
              <a:rPr lang="zh-TW" altLang="en-US"/>
              <a:t>}</a:t>
            </a:r>
          </a:p>
          <a:p>
            <a:r>
              <a:rPr lang="zh-TW" altLang="en-US"/>
              <a:t>&lt;/style&gt;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655" y="1850390"/>
            <a:ext cx="6617335" cy="33305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34721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影音撥放 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公開訊息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" y="1395095"/>
            <a:ext cx="3470910" cy="2832100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2068195" y="3933190"/>
            <a:ext cx="708025" cy="35242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52450" y="1720850"/>
            <a:ext cx="574675" cy="70802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5" y="4285615"/>
            <a:ext cx="2770505" cy="2352040"/>
          </a:xfrm>
          <a:prstGeom prst="rect">
            <a:avLst/>
          </a:prstGeom>
        </p:spPr>
      </p:pic>
      <p:sp>
        <p:nvSpPr>
          <p:cNvPr id="19" name="向右箭號 6"/>
          <p:cNvSpPr/>
          <p:nvPr/>
        </p:nvSpPr>
        <p:spPr>
          <a:xfrm rot="5400000">
            <a:off x="857885" y="4036060"/>
            <a:ext cx="40386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73710" y="1117600"/>
            <a:ext cx="7207250" cy="3683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zh-TW"/>
              <a:t>youtube</a:t>
            </a:r>
            <a:r>
              <a:rPr lang="zh-TW" altLang="en-US"/>
              <a:t>影片</a:t>
            </a:r>
            <a:r>
              <a:rPr lang="en-US" altLang="zh-TW"/>
              <a:t>,</a:t>
            </a:r>
            <a:r>
              <a:rPr lang="zh-TW" altLang="en-US"/>
              <a:t>分享</a:t>
            </a:r>
            <a:r>
              <a:rPr lang="en-US" altLang="zh-TW"/>
              <a:t>,</a:t>
            </a:r>
            <a:r>
              <a:rPr lang="zh-TW" altLang="en-US"/>
              <a:t>嵌入，取得</a:t>
            </a:r>
            <a:r>
              <a:rPr lang="en-US" altLang="zh-TW"/>
              <a:t>iframe</a:t>
            </a:r>
            <a:r>
              <a:rPr lang="zh-TW" altLang="en-US"/>
              <a:t>片段，複製貼入自己的</a:t>
            </a:r>
            <a:r>
              <a:rPr lang="en-US" altLang="zh-TW"/>
              <a:t>div</a:t>
            </a:r>
            <a:r>
              <a:rPr lang="zh-TW" altLang="en-US"/>
              <a:t>裡即完成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4285615"/>
            <a:ext cx="2886075" cy="2352675"/>
          </a:xfrm>
          <a:prstGeom prst="rect">
            <a:avLst/>
          </a:prstGeom>
        </p:spPr>
      </p:pic>
      <p:sp>
        <p:nvSpPr>
          <p:cNvPr id="13" name="向右箭號 6"/>
          <p:cNvSpPr/>
          <p:nvPr/>
        </p:nvSpPr>
        <p:spPr>
          <a:xfrm>
            <a:off x="2776220" y="5222875"/>
            <a:ext cx="62484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445" y="2202815"/>
            <a:ext cx="5201285" cy="3498850"/>
          </a:xfrm>
          <a:prstGeom prst="rect">
            <a:avLst/>
          </a:prstGeom>
        </p:spPr>
      </p:pic>
      <p:sp>
        <p:nvSpPr>
          <p:cNvPr id="2" name="向右箭號 6"/>
          <p:cNvSpPr/>
          <p:nvPr/>
        </p:nvSpPr>
        <p:spPr>
          <a:xfrm>
            <a:off x="6174740" y="4594225"/>
            <a:ext cx="62484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44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影片與聲音撥放</a:t>
            </a: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67815" y="1535430"/>
            <a:ext cx="6431915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b="1" u="sng"/>
              <a:t>音效網</a:t>
            </a:r>
            <a:r>
              <a:rPr lang="zh-TW" altLang="en-US"/>
              <a:t>      https://tw.yisell.com/ 下載 </a:t>
            </a:r>
            <a:r>
              <a:rPr lang="en-US" altLang="zh-TW"/>
              <a:t>mp3 </a:t>
            </a:r>
            <a:r>
              <a:rPr lang="zh-TW" altLang="en-US"/>
              <a:t>音頻練習素材</a:t>
            </a:r>
          </a:p>
          <a:p>
            <a:r>
              <a:rPr lang="zh-TW" altLang="en-US"/>
              <a:t>專案底下建立 </a:t>
            </a:r>
            <a:r>
              <a:rPr lang="en-US" altLang="zh-TW"/>
              <a:t>media </a:t>
            </a:r>
            <a:r>
              <a:rPr lang="zh-TW" altLang="en-US"/>
              <a:t>資料夾，並將素材放入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644650" y="2440305"/>
            <a:ext cx="68624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&lt;audio src="media/</a:t>
            </a:r>
            <a:r>
              <a:rPr lang="zh-TW" altLang="en-US" i="1">
                <a:latin typeface="標楷體" panose="03000509000000000000" charset="-120"/>
                <a:ea typeface="標楷體" panose="03000509000000000000" charset="-120"/>
              </a:rPr>
              <a:t>音頻檔案</a:t>
            </a:r>
            <a:r>
              <a:rPr lang="zh-TW" altLang="en-US"/>
              <a:t>" type="audio/mpeg" controls&gt;&lt;/audio&gt;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230" y="2178050"/>
            <a:ext cx="3076575" cy="647700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83127" y="3488822"/>
            <a:ext cx="11988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644650" y="2945765"/>
            <a:ext cx="6108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詳細說明 https://www.fooish.com/html/audio-tag.html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348105" y="4799965"/>
            <a:ext cx="5932170" cy="1191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&lt;video width="320" height="240" controls&gt;</a:t>
            </a:r>
          </a:p>
          <a:p>
            <a:r>
              <a:rPr lang="zh-TW" altLang="en-US"/>
              <a:t>        &lt;source src="media/</a:t>
            </a:r>
            <a:r>
              <a:rPr lang="zh-TW" altLang="en-US" i="1">
                <a:latin typeface="標楷體" panose="03000509000000000000" charset="-120"/>
                <a:ea typeface="標楷體" panose="03000509000000000000" charset="-120"/>
              </a:rPr>
              <a:t>影片檔案</a:t>
            </a:r>
            <a:r>
              <a:rPr lang="zh-TW" altLang="en-US"/>
              <a:t>" type="video/mp4"&gt;</a:t>
            </a:r>
          </a:p>
          <a:p>
            <a:r>
              <a:rPr lang="zh-TW" altLang="en-US"/>
              <a:t>        Your browser does not support the video tag.</a:t>
            </a:r>
          </a:p>
          <a:p>
            <a:r>
              <a:rPr lang="zh-TW" altLang="en-US"/>
              <a:t>    &lt;/video&gt;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537335" y="4055110"/>
            <a:ext cx="8942070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 b="1" u="sng">
                <a:sym typeface="+mn-ea"/>
              </a:rPr>
              <a:t>W</a:t>
            </a:r>
            <a:r>
              <a:rPr lang="zh-TW" altLang="en-US" b="1" u="sng">
                <a:sym typeface="+mn-ea"/>
              </a:rPr>
              <a:t>3</a:t>
            </a:r>
            <a:r>
              <a:rPr lang="en-US" altLang="zh-TW" b="1" u="sng">
                <a:sym typeface="+mn-ea"/>
              </a:rPr>
              <a:t>S</a:t>
            </a:r>
            <a:r>
              <a:rPr lang="zh-TW" altLang="en-US" b="1" u="sng">
                <a:sym typeface="+mn-ea"/>
              </a:rPr>
              <a:t>chool</a:t>
            </a:r>
            <a:r>
              <a:rPr lang="zh-TW" altLang="en-US">
                <a:sym typeface="+mn-ea"/>
              </a:rPr>
              <a:t>    </a:t>
            </a:r>
            <a:r>
              <a:rPr lang="zh-TW" altLang="en-US"/>
              <a:t>https://www.w3schools.com/html/html5_video.asp </a:t>
            </a:r>
            <a:r>
              <a:rPr lang="zh-TW" altLang="en-US">
                <a:sym typeface="+mn-ea"/>
              </a:rPr>
              <a:t>下載 </a:t>
            </a:r>
            <a:r>
              <a:rPr lang="en-US" altLang="zh-TW">
                <a:sym typeface="+mn-ea"/>
              </a:rPr>
              <a:t>mp4 </a:t>
            </a:r>
            <a:r>
              <a:rPr lang="zh-TW" altLang="en-US">
                <a:sym typeface="+mn-ea"/>
              </a:rPr>
              <a:t>影片練習素材</a:t>
            </a:r>
          </a:p>
          <a:p>
            <a:r>
              <a:rPr lang="zh-TW" altLang="en-US">
                <a:sym typeface="+mn-ea"/>
              </a:rPr>
              <a:t>專案底下建立 </a:t>
            </a:r>
            <a:r>
              <a:rPr lang="en-US" altLang="zh-TW">
                <a:sym typeface="+mn-ea"/>
              </a:rPr>
              <a:t>media </a:t>
            </a:r>
            <a:r>
              <a:rPr lang="zh-TW" altLang="en-US">
                <a:sym typeface="+mn-ea"/>
              </a:rPr>
              <a:t>資料夾，並將素材放入</a:t>
            </a:r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05" y="4316095"/>
            <a:ext cx="3453765" cy="230949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537335" y="6163310"/>
            <a:ext cx="6108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詳細說明 https://www.fooish.com/html/video-tag.html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258445" y="988060"/>
            <a:ext cx="345757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audio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</a:rPr>
              <a:t>音頻撥放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258445" y="3459480"/>
            <a:ext cx="345757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video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3600" b="0" i="0" u="none" strike="noStrike" kern="1200" cap="none" spc="0" normalizeH="0" baseline="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影片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</a:rPr>
              <a:t>撥放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95885" y="1050290"/>
            <a:ext cx="4368165" cy="5854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</a:p>
          <a:p>
            <a:r>
              <a:rPr lang="zh-TW" altLang="en-US"/>
              <a:t>html,body{margin:0;  padding:0;}</a:t>
            </a:r>
          </a:p>
          <a:p>
            <a:r>
              <a:rPr lang="zh-TW" altLang="en-US"/>
              <a:t>#box{</a:t>
            </a:r>
          </a:p>
          <a:p>
            <a:r>
              <a:rPr lang="zh-TW" altLang="en-US"/>
              <a:t>  width:100px;</a:t>
            </a:r>
          </a:p>
          <a:p>
            <a:r>
              <a:rPr lang="zh-TW" altLang="en-US"/>
              <a:t>  height:100px;</a:t>
            </a:r>
          </a:p>
          <a:p>
            <a:r>
              <a:rPr lang="zh-TW" altLang="en-US"/>
              <a:t>  position:absolute;</a:t>
            </a:r>
          </a:p>
          <a:p>
            <a:r>
              <a:rPr lang="zh-TW" altLang="en-US"/>
              <a:t>  background-color:#ccddee;  </a:t>
            </a:r>
          </a:p>
          <a:p>
            <a:r>
              <a:rPr lang="zh-TW" altLang="en-US"/>
              <a:t>  animation-name:movingmox;</a:t>
            </a:r>
          </a:p>
          <a:p>
            <a:r>
              <a:rPr lang="zh-TW" altLang="en-US"/>
              <a:t>  animation-duration:10s; </a:t>
            </a:r>
          </a:p>
          <a:p>
            <a:r>
              <a:rPr lang="zh-TW" altLang="en-US"/>
              <a:t>  animation-iteration-count:infinite;</a:t>
            </a:r>
          </a:p>
          <a:p>
            <a:r>
              <a:rPr lang="zh-TW" altLang="en-US"/>
              <a:t>}</a:t>
            </a:r>
          </a:p>
          <a:p>
            <a:endParaRPr lang="zh-TW" altLang="en-US"/>
          </a:p>
          <a:p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@keyframes</a:t>
            </a:r>
            <a:r>
              <a:rPr lang="zh-TW" altLang="en-US"/>
              <a:t> movingmox{</a:t>
            </a:r>
          </a:p>
          <a:p>
            <a:r>
              <a:rPr lang="zh-TW" altLang="en-US"/>
              <a:t>    0%,100%{</a:t>
            </a:r>
          </a:p>
          <a:p>
            <a:r>
              <a:rPr lang="zh-TW" altLang="en-US"/>
              <a:t>        left:0;</a:t>
            </a:r>
          </a:p>
          <a:p>
            <a:r>
              <a:rPr lang="zh-TW" altLang="en-US"/>
              <a:t>    }</a:t>
            </a:r>
          </a:p>
          <a:p>
            <a:r>
              <a:rPr lang="zh-TW" altLang="en-US"/>
              <a:t>    50%{</a:t>
            </a:r>
          </a:p>
          <a:p>
            <a:r>
              <a:rPr lang="zh-TW" altLang="en-US"/>
              <a:t>        left:calc(100% - 100px);</a:t>
            </a:r>
          </a:p>
          <a:p>
            <a:r>
              <a:rPr lang="zh-TW" altLang="en-US"/>
              <a:t>    }</a:t>
            </a:r>
          </a:p>
          <a:p>
            <a:r>
              <a:rPr lang="zh-TW" altLang="en-US"/>
              <a:t>}</a:t>
            </a:r>
          </a:p>
          <a:p>
            <a:r>
              <a:rPr lang="zh-TW" altLang="en-US"/>
              <a:t>&lt;/style&gt;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直線移動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3778250" y="4317365"/>
            <a:ext cx="1822450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起點 樣式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終點 樣式</a:t>
            </a:r>
          </a:p>
        </p:txBody>
      </p:sp>
      <p:grpSp>
        <p:nvGrpSpPr>
          <p:cNvPr id="15" name="组合 67"/>
          <p:cNvGrpSpPr/>
          <p:nvPr/>
        </p:nvGrpSpPr>
        <p:grpSpPr>
          <a:xfrm rot="12760928">
            <a:off x="1358900" y="469519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6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7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8" name="直接连接符 68"/>
          <p:cNvCxnSpPr/>
          <p:nvPr/>
        </p:nvCxnSpPr>
        <p:spPr>
          <a:xfrm flipH="1">
            <a:off x="1614805" y="4534535"/>
            <a:ext cx="2163445" cy="27749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8241030" y="2957830"/>
            <a:ext cx="1879600" cy="146558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TW" altLang="en-US"/>
              <a:t>&lt;body&gt;</a:t>
            </a:r>
          </a:p>
          <a:p>
            <a:r>
              <a:rPr lang="zh-TW" altLang="en-US"/>
              <a:t>    &lt;div id='box'&gt;</a:t>
            </a:r>
          </a:p>
          <a:p>
            <a:r>
              <a:rPr lang="zh-TW" altLang="en-US"/>
              <a:t>      Hi</a:t>
            </a:r>
          </a:p>
          <a:p>
            <a:r>
              <a:rPr lang="zh-TW" altLang="en-US"/>
              <a:t>    &lt;/div&gt;</a:t>
            </a:r>
          </a:p>
          <a:p>
            <a:r>
              <a:rPr lang="zh-TW" altLang="en-US"/>
              <a:t>&lt;/body&gt;</a:t>
            </a:r>
          </a:p>
        </p:txBody>
      </p:sp>
      <p:graphicFrame>
        <p:nvGraphicFramePr>
          <p:cNvPr id="2" name="圓桌 1"/>
          <p:cNvGraphicFramePr/>
          <p:nvPr/>
        </p:nvGraphicFramePr>
        <p:xfrm>
          <a:off x="4464050" y="1199515"/>
          <a:ext cx="7249160" cy="114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474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 b="1" noProof="0" dirty="0">
                          <a:ln>
                            <a:noFill/>
                          </a:ln>
                          <a:solidFill>
                            <a:srgbClr val="96D14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</a:rPr>
                        <a:t>animation-name</a:t>
                      </a:r>
                      <a:r>
                        <a:rPr lang="en-US" altLang="zh-TW" sz="1800" b="0"/>
                        <a:t>:</a:t>
                      </a:r>
                      <a:r>
                        <a:rPr lang="zh-TW" altLang="en-US" sz="1800" b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b="0"/>
                        <a:t>綁定哪一個動畫設定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 b="1" noProof="0" dirty="0">
                          <a:ln>
                            <a:noFill/>
                          </a:ln>
                          <a:solidFill>
                            <a:srgbClr val="96D14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</a:rPr>
                        <a:t>animation-duration</a:t>
                      </a:r>
                      <a:r>
                        <a:rPr lang="zh-TW" altLang="en-US" sz="1800"/>
                        <a:t>:秒s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/>
                        <a:t>動畫執行幾秒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b="1" noProof="0" dirty="0">
                          <a:ln>
                            <a:noFill/>
                          </a:ln>
                          <a:solidFill>
                            <a:srgbClr val="96D14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</a:rPr>
                        <a:t>animation-iteration-count</a:t>
                      </a:r>
                      <a:r>
                        <a:rPr lang="en-US" altLang="zh-TW"/>
                        <a:t>:</a:t>
                      </a:r>
                      <a:r>
                        <a:rPr lang="zh-TW" altLang="en-US"/>
                        <a:t>幾次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/>
                        <a:t>動畫重複執行</a:t>
                      </a:r>
                      <a:r>
                        <a:rPr lang="en-US" altLang="zh-TW"/>
                        <a:t>n</a:t>
                      </a:r>
                      <a:r>
                        <a:rPr lang="zh-TW" altLang="en-US"/>
                        <a:t>次；無限次infinite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3778250" y="5179060"/>
            <a:ext cx="18224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半途  樣式</a:t>
            </a:r>
          </a:p>
        </p:txBody>
      </p:sp>
      <p:grpSp>
        <p:nvGrpSpPr>
          <p:cNvPr id="11" name="组合 67"/>
          <p:cNvGrpSpPr/>
          <p:nvPr/>
        </p:nvGrpSpPr>
        <p:grpSpPr>
          <a:xfrm rot="12760928">
            <a:off x="947420" y="536511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2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4" name="直接连接符 68"/>
          <p:cNvCxnSpPr>
            <a:stCxn id="10" idx="1"/>
            <a:endCxn id="12" idx="3"/>
          </p:cNvCxnSpPr>
          <p:nvPr/>
        </p:nvCxnSpPr>
        <p:spPr>
          <a:xfrm flipH="1">
            <a:off x="1203325" y="5372735"/>
            <a:ext cx="2574925" cy="9461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68"/>
          <p:cNvCxnSpPr>
            <a:stCxn id="31" idx="1"/>
          </p:cNvCxnSpPr>
          <p:nvPr/>
        </p:nvCxnSpPr>
        <p:spPr>
          <a:xfrm flipH="1" flipV="1">
            <a:off x="1346200" y="6290945"/>
            <a:ext cx="1899920" cy="889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67"/>
          <p:cNvGrpSpPr/>
          <p:nvPr/>
        </p:nvGrpSpPr>
        <p:grpSpPr>
          <a:xfrm rot="12760928">
            <a:off x="1145540" y="615569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0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31" name="文字方塊 30"/>
          <p:cNvSpPr txBox="1"/>
          <p:nvPr/>
        </p:nvSpPr>
        <p:spPr>
          <a:xfrm>
            <a:off x="3246120" y="6106160"/>
            <a:ext cx="320865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calc( 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注意不可少空白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545" y="4643755"/>
            <a:ext cx="5276850" cy="1552575"/>
          </a:xfrm>
          <a:prstGeom prst="rect">
            <a:avLst/>
          </a:prstGeom>
        </p:spPr>
      </p:pic>
      <p:cxnSp>
        <p:nvCxnSpPr>
          <p:cNvPr id="33" name="直接连接符 68"/>
          <p:cNvCxnSpPr/>
          <p:nvPr/>
        </p:nvCxnSpPr>
        <p:spPr>
          <a:xfrm flipH="1">
            <a:off x="3246120" y="1801495"/>
            <a:ext cx="1101725" cy="159575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3778250" y="3669030"/>
            <a:ext cx="236664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@keyframs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影格定義</a:t>
            </a:r>
          </a:p>
        </p:txBody>
      </p:sp>
      <p:grpSp>
        <p:nvGrpSpPr>
          <p:cNvPr id="35" name="组合 67"/>
          <p:cNvGrpSpPr/>
          <p:nvPr/>
        </p:nvGrpSpPr>
        <p:grpSpPr>
          <a:xfrm rot="12760928">
            <a:off x="649605" y="411670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6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7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8" name="直接连接符 68"/>
          <p:cNvCxnSpPr/>
          <p:nvPr/>
        </p:nvCxnSpPr>
        <p:spPr>
          <a:xfrm flipH="1">
            <a:off x="897890" y="3922395"/>
            <a:ext cx="2845435" cy="25527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95885" y="860425"/>
            <a:ext cx="4368165" cy="6129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</a:p>
          <a:p>
            <a:r>
              <a:rPr lang="zh-TW" altLang="en-US"/>
              <a:t>html,body{margin:0;  padding:0;}</a:t>
            </a:r>
          </a:p>
          <a:p>
            <a:r>
              <a:rPr lang="zh-TW" altLang="en-US"/>
              <a:t>#box{</a:t>
            </a:r>
          </a:p>
          <a:p>
            <a:r>
              <a:rPr lang="zh-TW" altLang="en-US"/>
              <a:t>  width:100px;</a:t>
            </a:r>
          </a:p>
          <a:p>
            <a:r>
              <a:rPr lang="zh-TW" altLang="en-US"/>
              <a:t>  height:100px;</a:t>
            </a:r>
          </a:p>
          <a:p>
            <a:r>
              <a:rPr lang="zh-TW" altLang="en-US"/>
              <a:t>  position:absolute;</a:t>
            </a:r>
          </a:p>
          <a:p>
            <a:r>
              <a:rPr lang="zh-TW" altLang="en-US"/>
              <a:t>  background-color:#ccddee;  </a:t>
            </a:r>
          </a:p>
          <a:p>
            <a:r>
              <a:rPr lang="zh-TW" altLang="en-US"/>
              <a:t>  animation-name:</a:t>
            </a:r>
            <a:r>
              <a:rPr lang="en-US" altLang="zh-TW"/>
              <a:t>rotate</a:t>
            </a:r>
            <a:r>
              <a:rPr lang="zh-TW" altLang="en-US"/>
              <a:t>;</a:t>
            </a:r>
          </a:p>
          <a:p>
            <a:r>
              <a:rPr lang="zh-TW" altLang="en-US"/>
              <a:t>  animation-duration:</a:t>
            </a:r>
            <a:r>
              <a:rPr lang="en-US" altLang="zh-TW"/>
              <a:t>5</a:t>
            </a:r>
            <a:r>
              <a:rPr lang="zh-TW" altLang="en-US"/>
              <a:t>s; </a:t>
            </a:r>
          </a:p>
          <a:p>
            <a:r>
              <a:rPr lang="zh-TW" altLang="en-US"/>
              <a:t>  animation-iteration-count:infinite;</a:t>
            </a:r>
          </a:p>
          <a:p>
            <a:r>
              <a:rPr lang="zh-TW" altLang="en-US"/>
              <a:t>  animation-timing-function:linear;</a:t>
            </a:r>
          </a:p>
          <a:p>
            <a:r>
              <a:rPr lang="zh-TW" altLang="en-US"/>
              <a:t>}</a:t>
            </a:r>
          </a:p>
          <a:p>
            <a:endParaRPr lang="zh-TW" altLang="en-US"/>
          </a:p>
          <a:p>
            <a:r>
              <a:rPr lang="zh-TW" altLang="en-US"/>
              <a:t>@keyframes </a:t>
            </a:r>
            <a:r>
              <a:rPr lang="en-US" altLang="zh-TW"/>
              <a:t>rotate</a:t>
            </a:r>
            <a:r>
              <a:rPr lang="zh-TW" altLang="en-US"/>
              <a:t>{</a:t>
            </a:r>
          </a:p>
          <a:p>
            <a:r>
              <a:rPr lang="zh-TW" altLang="en-US"/>
              <a:t>    0%{</a:t>
            </a:r>
          </a:p>
          <a:p>
            <a:r>
              <a:rPr lang="zh-TW" altLang="en-US"/>
              <a:t>        transform: rotate(0deg);</a:t>
            </a:r>
          </a:p>
          <a:p>
            <a:r>
              <a:rPr lang="zh-TW" altLang="en-US"/>
              <a:t>    }</a:t>
            </a:r>
          </a:p>
          <a:p>
            <a:r>
              <a:rPr lang="zh-TW" altLang="en-US"/>
              <a:t>    </a:t>
            </a:r>
            <a:r>
              <a:rPr lang="en-US" altLang="zh-TW"/>
              <a:t>10</a:t>
            </a:r>
            <a:r>
              <a:rPr lang="zh-TW" altLang="en-US"/>
              <a:t>0%{</a:t>
            </a:r>
          </a:p>
          <a:p>
            <a:r>
              <a:rPr lang="zh-TW" altLang="en-US"/>
              <a:t>        transform: rotate(360deg);</a:t>
            </a:r>
          </a:p>
          <a:p>
            <a:r>
              <a:rPr lang="zh-TW" altLang="en-US"/>
              <a:t>    }</a:t>
            </a:r>
          </a:p>
          <a:p>
            <a:r>
              <a:rPr lang="zh-TW" altLang="en-US"/>
              <a:t>}</a:t>
            </a:r>
          </a:p>
          <a:p>
            <a:r>
              <a:rPr lang="zh-TW" altLang="en-US"/>
              <a:t>&lt;/style&gt;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原地旋轉</a:t>
            </a:r>
          </a:p>
        </p:txBody>
      </p:sp>
      <p:graphicFrame>
        <p:nvGraphicFramePr>
          <p:cNvPr id="2" name="圓桌 1"/>
          <p:cNvGraphicFramePr/>
          <p:nvPr/>
        </p:nvGraphicFramePr>
        <p:xfrm>
          <a:off x="3990975" y="882650"/>
          <a:ext cx="7355205" cy="3683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526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 b="1" noProof="0" dirty="0">
                          <a:ln>
                            <a:noFill/>
                          </a:ln>
                          <a:solidFill>
                            <a:srgbClr val="96D14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</a:rPr>
                        <a:t>animation-timing-function</a:t>
                      </a:r>
                      <a:r>
                        <a:rPr lang="en-US" altLang="zh-TW" sz="1800" b="0"/>
                        <a:t>:</a:t>
                      </a:r>
                      <a:r>
                        <a:rPr lang="zh-TW" altLang="en-US" sz="1800" b="0"/>
                        <a:t>動畫播放的速度曲線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b="0"/>
                        <a:t>ease為預設</a:t>
                      </a:r>
                      <a:r>
                        <a:rPr lang="en-US" altLang="zh-TW" b="0"/>
                        <a:t>(</a:t>
                      </a:r>
                      <a:r>
                        <a:rPr lang="zh-TW" altLang="en-US" b="0"/>
                        <a:t>結尾慢</a:t>
                      </a:r>
                      <a:r>
                        <a:rPr lang="en-US" altLang="zh-TW" b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370" y="1250950"/>
            <a:ext cx="7362825" cy="1428750"/>
          </a:xfrm>
          <a:prstGeom prst="rect">
            <a:avLst/>
          </a:prstGeom>
        </p:spPr>
      </p:pic>
      <p:cxnSp>
        <p:nvCxnSpPr>
          <p:cNvPr id="11" name="直接连接符 68"/>
          <p:cNvCxnSpPr/>
          <p:nvPr/>
        </p:nvCxnSpPr>
        <p:spPr>
          <a:xfrm flipH="1">
            <a:off x="3473450" y="1108075"/>
            <a:ext cx="402590" cy="271526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105150" y="4475480"/>
            <a:ext cx="18224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變形</a:t>
            </a:r>
          </a:p>
        </p:txBody>
      </p:sp>
      <p:grpSp>
        <p:nvGrpSpPr>
          <p:cNvPr id="13" name="组合 67"/>
          <p:cNvGrpSpPr/>
          <p:nvPr/>
        </p:nvGrpSpPr>
        <p:grpSpPr>
          <a:xfrm rot="12760928">
            <a:off x="1375410" y="480441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3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25" name="直接连接符 68"/>
          <p:cNvCxnSpPr>
            <a:stCxn id="12" idx="1"/>
            <a:endCxn id="14" idx="3"/>
          </p:cNvCxnSpPr>
          <p:nvPr/>
        </p:nvCxnSpPr>
        <p:spPr>
          <a:xfrm flipH="1">
            <a:off x="1631315" y="4669155"/>
            <a:ext cx="1473835" cy="23749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955" y="4669155"/>
            <a:ext cx="4857750" cy="1533525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8241030" y="2957830"/>
            <a:ext cx="1879600" cy="146558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TW" altLang="en-US"/>
              <a:t>&lt;body&gt;</a:t>
            </a:r>
          </a:p>
          <a:p>
            <a:r>
              <a:rPr lang="zh-TW" altLang="en-US"/>
              <a:t>    &lt;div id='box'&gt;</a:t>
            </a:r>
          </a:p>
          <a:p>
            <a:r>
              <a:rPr lang="zh-TW" altLang="en-US"/>
              <a:t>      Hi</a:t>
            </a:r>
          </a:p>
          <a:p>
            <a:r>
              <a:rPr lang="zh-TW" altLang="en-US"/>
              <a:t>    &lt;/div&gt;</a:t>
            </a:r>
          </a:p>
          <a:p>
            <a:r>
              <a:rPr lang="zh-TW" altLang="en-US"/>
              <a:t>&lt;/body&gt;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555" y="860425"/>
            <a:ext cx="3905250" cy="397192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5885" y="860425"/>
            <a:ext cx="5267325" cy="6129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</a:p>
          <a:p>
            <a:r>
              <a:rPr lang="zh-TW" altLang="en-US"/>
              <a:t>html,body{margin:0;  padding:0;}</a:t>
            </a:r>
          </a:p>
          <a:p>
            <a:r>
              <a:rPr lang="zh-TW" altLang="en-US"/>
              <a:t>#box{</a:t>
            </a:r>
          </a:p>
          <a:p>
            <a:r>
              <a:rPr lang="zh-TW" altLang="en-US"/>
              <a:t>  top:200px;      </a:t>
            </a:r>
            <a:r>
              <a:rPr lang="en-US" altLang="zh-TW"/>
              <a:t>l</a:t>
            </a:r>
            <a:r>
              <a:rPr lang="zh-TW" altLang="en-US"/>
              <a:t>eft:200px;</a:t>
            </a:r>
          </a:p>
          <a:p>
            <a:r>
              <a:rPr lang="zh-TW" altLang="en-US"/>
              <a:t>  width:100px;  height:100px;</a:t>
            </a:r>
          </a:p>
          <a:p>
            <a:r>
              <a:rPr lang="zh-TW" altLang="en-US"/>
              <a:t>  position:absolute;</a:t>
            </a:r>
          </a:p>
          <a:p>
            <a:r>
              <a:rPr lang="zh-TW" altLang="en-US"/>
              <a:t>  background-color:#ccddee;  </a:t>
            </a:r>
          </a:p>
          <a:p>
            <a:r>
              <a:rPr lang="zh-TW" altLang="en-US"/>
              <a:t>  animation-name:rotate;</a:t>
            </a:r>
          </a:p>
          <a:p>
            <a:r>
              <a:rPr lang="zh-TW" altLang="en-US"/>
              <a:t>  animation-duration:5s; </a:t>
            </a:r>
          </a:p>
          <a:p>
            <a:r>
              <a:rPr lang="zh-TW" altLang="en-US"/>
              <a:t>  animation-iteration-count:infinite;</a:t>
            </a:r>
          </a:p>
          <a:p>
            <a:r>
              <a:rPr lang="zh-TW" altLang="en-US"/>
              <a:t>  animation-timing-function:linear;</a:t>
            </a:r>
          </a:p>
          <a:p>
            <a:r>
              <a:rPr lang="zh-TW" altLang="en-US"/>
              <a:t>}</a:t>
            </a:r>
          </a:p>
          <a:p>
            <a:endParaRPr lang="zh-TW" altLang="en-US"/>
          </a:p>
          <a:p>
            <a:r>
              <a:rPr lang="zh-TW" altLang="en-US"/>
              <a:t>@keyframes </a:t>
            </a:r>
            <a:r>
              <a:rPr lang="en-US" altLang="zh-TW"/>
              <a:t>rotate</a:t>
            </a:r>
            <a:r>
              <a:rPr lang="zh-TW" altLang="en-US"/>
              <a:t>{</a:t>
            </a:r>
          </a:p>
          <a:p>
            <a:r>
              <a:rPr lang="zh-TW" altLang="en-US"/>
              <a:t>    0%{</a:t>
            </a:r>
          </a:p>
          <a:p>
            <a:r>
              <a:rPr lang="zh-TW" altLang="en-US"/>
              <a:t>        transform: rotate(0deg)  translateX(</a:t>
            </a:r>
            <a:r>
              <a:rPr lang="en-US" altLang="zh-TW"/>
              <a:t>10</a:t>
            </a:r>
            <a:r>
              <a:rPr lang="zh-TW" altLang="en-US"/>
              <a:t>0px);</a:t>
            </a:r>
          </a:p>
          <a:p>
            <a:r>
              <a:rPr lang="zh-TW" altLang="en-US"/>
              <a:t>    }</a:t>
            </a:r>
          </a:p>
          <a:p>
            <a:r>
              <a:rPr lang="zh-TW" altLang="en-US"/>
              <a:t>    </a:t>
            </a:r>
            <a:r>
              <a:rPr lang="en-US" altLang="zh-TW"/>
              <a:t>10</a:t>
            </a:r>
            <a:r>
              <a:rPr lang="zh-TW" altLang="en-US"/>
              <a:t>0%{</a:t>
            </a:r>
          </a:p>
          <a:p>
            <a:r>
              <a:rPr lang="zh-TW" altLang="en-US"/>
              <a:t>        transform: rotate(360deg) translateX(</a:t>
            </a:r>
            <a:r>
              <a:rPr lang="en-US" altLang="zh-TW"/>
              <a:t>10</a:t>
            </a:r>
            <a:r>
              <a:rPr lang="zh-TW" altLang="en-US"/>
              <a:t>0px);</a:t>
            </a:r>
          </a:p>
          <a:p>
            <a:r>
              <a:rPr lang="zh-TW" altLang="en-US"/>
              <a:t>    }</a:t>
            </a:r>
          </a:p>
          <a:p>
            <a:r>
              <a:rPr lang="zh-TW" altLang="en-US"/>
              <a:t>}</a:t>
            </a:r>
          </a:p>
          <a:p>
            <a:r>
              <a:rPr lang="zh-TW" altLang="en-US"/>
              <a:t>&lt;/style&gt;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723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環線移動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接连接符 68"/>
          <p:cNvCxnSpPr/>
          <p:nvPr/>
        </p:nvCxnSpPr>
        <p:spPr>
          <a:xfrm flipH="1">
            <a:off x="8974455" y="1251585"/>
            <a:ext cx="4445" cy="1946910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8978900" y="1840230"/>
            <a:ext cx="1109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2">
                    <a:lumMod val="50000"/>
                  </a:schemeClr>
                </a:solidFill>
              </a:rPr>
              <a:t>top 200px</a:t>
            </a:r>
          </a:p>
        </p:txBody>
      </p:sp>
      <p:cxnSp>
        <p:nvCxnSpPr>
          <p:cNvPr id="16" name="直接连接符 68"/>
          <p:cNvCxnSpPr/>
          <p:nvPr/>
        </p:nvCxnSpPr>
        <p:spPr>
          <a:xfrm>
            <a:off x="8974455" y="3236595"/>
            <a:ext cx="1008380" cy="127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68"/>
          <p:cNvCxnSpPr/>
          <p:nvPr/>
        </p:nvCxnSpPr>
        <p:spPr>
          <a:xfrm>
            <a:off x="7085965" y="3251835"/>
            <a:ext cx="1848485" cy="5715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505065" y="3252470"/>
            <a:ext cx="1105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2">
                    <a:lumMod val="50000"/>
                  </a:schemeClr>
                </a:solidFill>
              </a:rPr>
              <a:t>left 200px</a:t>
            </a:r>
          </a:p>
        </p:txBody>
      </p:sp>
      <p:sp>
        <p:nvSpPr>
          <p:cNvPr id="19" name="文字方塊 18"/>
          <p:cNvSpPr txBox="1"/>
          <p:nvPr/>
        </p:nvSpPr>
        <p:spPr>
          <a:xfrm rot="4440000">
            <a:off x="8569325" y="3992880"/>
            <a:ext cx="1818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translateX(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  <a:sym typeface="+mn-ea"/>
              </a:rPr>
              <a:t>10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0px)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814435" y="3047365"/>
            <a:ext cx="320675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TW" altLang="en-US">
                <a:cs typeface="Arial" panose="020B0604020202020204" pitchFamily="34" charset="0"/>
              </a:rPr>
              <a:t>●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8522970" y="2558415"/>
            <a:ext cx="41148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chemeClr val="tx1"/>
                </a:solidFill>
              </a:rPr>
              <a:t>圓</a:t>
            </a:r>
          </a:p>
          <a:p>
            <a:r>
              <a:rPr lang="zh-TW" altLang="en-US">
                <a:solidFill>
                  <a:schemeClr val="tx1"/>
                </a:solidFill>
              </a:rPr>
              <a:t>心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3639820" y="1310640"/>
            <a:ext cx="205803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搬到位置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200,200</a:t>
            </a:r>
          </a:p>
        </p:txBody>
      </p:sp>
      <p:grpSp>
        <p:nvGrpSpPr>
          <p:cNvPr id="24" name="组合 67"/>
          <p:cNvGrpSpPr/>
          <p:nvPr/>
        </p:nvGrpSpPr>
        <p:grpSpPr>
          <a:xfrm rot="12760928">
            <a:off x="2792095" y="163957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0" name="直接连接符 68"/>
          <p:cNvCxnSpPr>
            <a:endCxn id="28" idx="3"/>
          </p:cNvCxnSpPr>
          <p:nvPr/>
        </p:nvCxnSpPr>
        <p:spPr>
          <a:xfrm flipH="1">
            <a:off x="3048000" y="1577340"/>
            <a:ext cx="591820" cy="16446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699635" y="3846830"/>
            <a:ext cx="2266950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translateX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水平位移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推出半徑</a:t>
            </a: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3633470" y="473011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>
            <a:off x="3889375" y="4177665"/>
            <a:ext cx="810260" cy="65468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5873750" y="5471160"/>
            <a:ext cx="264922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後面加上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rotate(-0deg)</a:t>
            </a:r>
          </a:p>
        </p:txBody>
      </p:sp>
      <p:cxnSp>
        <p:nvCxnSpPr>
          <p:cNvPr id="38" name="直接连接符 68"/>
          <p:cNvCxnSpPr>
            <a:stCxn id="37" idx="1"/>
          </p:cNvCxnSpPr>
          <p:nvPr/>
        </p:nvCxnSpPr>
        <p:spPr>
          <a:xfrm flipH="1" flipV="1">
            <a:off x="4552950" y="5187315"/>
            <a:ext cx="1320800" cy="47752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5873750" y="6099810"/>
            <a:ext cx="294068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後面加上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rotate(-360deg)</a:t>
            </a:r>
          </a:p>
        </p:txBody>
      </p:sp>
      <p:cxnSp>
        <p:nvCxnSpPr>
          <p:cNvPr id="40" name="直接连接符 68"/>
          <p:cNvCxnSpPr>
            <a:stCxn id="39" idx="1"/>
          </p:cNvCxnSpPr>
          <p:nvPr/>
        </p:nvCxnSpPr>
        <p:spPr>
          <a:xfrm flipH="1" flipV="1">
            <a:off x="4560570" y="5969635"/>
            <a:ext cx="1313180" cy="32385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95885" y="860425"/>
            <a:ext cx="6393815" cy="628078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 dirty="0">
                <a:sym typeface="+mn-ea"/>
              </a:rPr>
              <a:t>&lt;style&gt;</a:t>
            </a:r>
          </a:p>
          <a:p>
            <a:pPr lvl="0" algn="l"/>
            <a:r>
              <a:rPr lang="en-US" altLang="zh-TW" sz="1400" dirty="0" smtClean="0">
                <a:sym typeface="+mn-ea"/>
              </a:rPr>
              <a:t>*</a:t>
            </a:r>
            <a:r>
              <a:rPr lang="zh-TW" altLang="en-US" sz="1400" dirty="0" smtClean="0">
                <a:sym typeface="+mn-ea"/>
              </a:rPr>
              <a:t>{margin</a:t>
            </a:r>
            <a:r>
              <a:rPr lang="zh-TW" altLang="en-US" sz="1400" dirty="0">
                <a:sym typeface="+mn-ea"/>
              </a:rPr>
              <a:t>:0;  padding:0;}</a:t>
            </a:r>
          </a:p>
          <a:p>
            <a:pPr lvl="0" algn="l"/>
            <a:r>
              <a:rPr lang="zh-TW" altLang="en-US" sz="1400" dirty="0" smtClean="0">
                <a:sym typeface="+mn-ea"/>
              </a:rPr>
              <a:t>#</a:t>
            </a:r>
            <a:r>
              <a:rPr lang="en-US" altLang="zh-TW" sz="1400" dirty="0" smtClean="0">
                <a:sym typeface="+mn-ea"/>
              </a:rPr>
              <a:t>wave</a:t>
            </a:r>
            <a:r>
              <a:rPr lang="zh-TW" altLang="en-US" sz="1400" dirty="0" smtClean="0">
                <a:sym typeface="+mn-ea"/>
              </a:rPr>
              <a:t>{</a:t>
            </a:r>
            <a:endParaRPr lang="zh-TW" altLang="en-US" sz="1400" dirty="0">
              <a:sym typeface="+mn-ea"/>
            </a:endParaRPr>
          </a:p>
          <a:p>
            <a:pPr lvl="0" algn="l"/>
            <a:r>
              <a:rPr lang="zh-TW" altLang="en-US" sz="1400" dirty="0">
                <a:sym typeface="+mn-ea"/>
              </a:rPr>
              <a:t>  top:2</a:t>
            </a:r>
            <a:r>
              <a:rPr lang="en-US" altLang="zh-TW" sz="1400" dirty="0">
                <a:sym typeface="+mn-ea"/>
              </a:rPr>
              <a:t>5</a:t>
            </a:r>
            <a:r>
              <a:rPr lang="zh-TW" altLang="en-US" sz="1400" dirty="0">
                <a:sym typeface="+mn-ea"/>
              </a:rPr>
              <a:t>0px;             left:-160px;</a:t>
            </a:r>
          </a:p>
          <a:p>
            <a:pPr lvl="0" algn="l"/>
            <a:r>
              <a:rPr lang="zh-TW" altLang="en-US" sz="1400" dirty="0">
                <a:sym typeface="+mn-ea"/>
              </a:rPr>
              <a:t>  width:2400px;       height:320px;</a:t>
            </a:r>
          </a:p>
          <a:p>
            <a:pPr lvl="0" algn="l"/>
            <a:r>
              <a:rPr lang="zh-TW" altLang="en-US" sz="1400" dirty="0">
                <a:sym typeface="+mn-ea"/>
              </a:rPr>
              <a:t>  position:absolute;</a:t>
            </a:r>
          </a:p>
          <a:p>
            <a:pPr lvl="0" algn="l"/>
            <a:r>
              <a:rPr lang="zh-TW" altLang="en-US" sz="1400" dirty="0">
                <a:sym typeface="+mn-ea"/>
              </a:rPr>
              <a:t>  animation-name</a:t>
            </a:r>
            <a:r>
              <a:rPr lang="zh-TW" altLang="en-US" sz="1400" dirty="0" smtClean="0">
                <a:sym typeface="+mn-ea"/>
              </a:rPr>
              <a:t>:</a:t>
            </a:r>
            <a:r>
              <a:rPr lang="en-US" altLang="zh-TW" sz="1400" dirty="0" smtClean="0">
                <a:sym typeface="+mn-ea"/>
              </a:rPr>
              <a:t>wave_</a:t>
            </a:r>
            <a:r>
              <a:rPr lang="zh-TW" altLang="en-US" sz="1400" dirty="0" smtClean="0">
                <a:sym typeface="+mn-ea"/>
              </a:rPr>
              <a:t>rotate</a:t>
            </a:r>
            <a:r>
              <a:rPr lang="zh-TW" altLang="en-US" sz="1400" dirty="0">
                <a:sym typeface="+mn-ea"/>
              </a:rPr>
              <a:t>;</a:t>
            </a:r>
          </a:p>
          <a:p>
            <a:pPr lvl="0" algn="l"/>
            <a:r>
              <a:rPr lang="zh-TW" altLang="en-US" sz="1400" dirty="0">
                <a:sym typeface="+mn-ea"/>
              </a:rPr>
              <a:t>  animation-duration:3s; </a:t>
            </a:r>
          </a:p>
          <a:p>
            <a:pPr lvl="0" algn="l"/>
            <a:r>
              <a:rPr lang="zh-TW" altLang="en-US" sz="1400" dirty="0">
                <a:sym typeface="+mn-ea"/>
              </a:rPr>
              <a:t>  animation-iteration-count:infinite;</a:t>
            </a:r>
          </a:p>
          <a:p>
            <a:pPr lvl="0" algn="l"/>
            <a:r>
              <a:rPr lang="zh-TW" altLang="en-US" sz="1400" dirty="0">
                <a:sym typeface="+mn-ea"/>
              </a:rPr>
              <a:t>  animation-timing-function:linear;</a:t>
            </a:r>
          </a:p>
          <a:p>
            <a:pPr lvl="0" algn="l"/>
            <a:r>
              <a:rPr lang="zh-TW" altLang="en-US" sz="1400" dirty="0">
                <a:sym typeface="+mn-ea"/>
              </a:rPr>
              <a:t>  background-image: url(image/wave-paint.png);</a:t>
            </a:r>
          </a:p>
          <a:p>
            <a:pPr lvl="0" algn="l"/>
            <a:r>
              <a:rPr lang="zh-TW" altLang="en-US" sz="1400" dirty="0">
                <a:sym typeface="+mn-ea"/>
              </a:rPr>
              <a:t>  background-repeat: repeat-x;</a:t>
            </a:r>
          </a:p>
          <a:p>
            <a:pPr lvl="0" algn="l"/>
            <a:r>
              <a:rPr lang="zh-TW" altLang="en-US" sz="1400" dirty="0">
                <a:sym typeface="+mn-ea"/>
              </a:rPr>
              <a:t>}</a:t>
            </a:r>
          </a:p>
          <a:p>
            <a:pPr lvl="0" algn="l"/>
            <a:endParaRPr lang="zh-TW" altLang="en-US" sz="1400" dirty="0">
              <a:sym typeface="+mn-ea"/>
            </a:endParaRPr>
          </a:p>
          <a:p>
            <a:pPr lvl="0" algn="l"/>
            <a:r>
              <a:rPr lang="zh-TW" altLang="en-US" sz="1400" dirty="0">
                <a:sym typeface="+mn-ea"/>
              </a:rPr>
              <a:t>@keyframes </a:t>
            </a:r>
            <a:r>
              <a:rPr lang="en-US" altLang="zh-TW" sz="1400" dirty="0" smtClean="0">
                <a:sym typeface="+mn-ea"/>
              </a:rPr>
              <a:t>wave_</a:t>
            </a:r>
            <a:r>
              <a:rPr lang="zh-TW" altLang="en-US" sz="1400" dirty="0" smtClean="0">
                <a:sym typeface="+mn-ea"/>
              </a:rPr>
              <a:t>rotate</a:t>
            </a:r>
            <a:r>
              <a:rPr lang="zh-TW" altLang="en-US" sz="1400" dirty="0">
                <a:sym typeface="+mn-ea"/>
              </a:rPr>
              <a:t>{</a:t>
            </a:r>
          </a:p>
          <a:p>
            <a:pPr lvl="0" algn="l"/>
            <a:r>
              <a:rPr lang="zh-TW" altLang="en-US" sz="1400" dirty="0">
                <a:sym typeface="+mn-ea"/>
              </a:rPr>
              <a:t>  0%{</a:t>
            </a:r>
          </a:p>
          <a:p>
            <a:pPr lvl="0" algn="l"/>
            <a:r>
              <a:rPr lang="zh-TW" altLang="en-US" sz="1400" dirty="0">
                <a:sym typeface="+mn-ea"/>
              </a:rPr>
              <a:t>    transform: rotate(0deg) translateX(50px) rotate(-0deg);</a:t>
            </a:r>
          </a:p>
          <a:p>
            <a:pPr lvl="0" algn="l"/>
            <a:r>
              <a:rPr lang="zh-TW" altLang="en-US" sz="1400" dirty="0">
                <a:sym typeface="+mn-ea"/>
              </a:rPr>
              <a:t>  }</a:t>
            </a:r>
          </a:p>
          <a:p>
            <a:pPr lvl="0" algn="l"/>
            <a:r>
              <a:rPr lang="zh-TW" altLang="en-US" sz="1400" dirty="0">
                <a:sym typeface="+mn-ea"/>
              </a:rPr>
              <a:t>  100%{</a:t>
            </a:r>
          </a:p>
          <a:p>
            <a:pPr lvl="0" algn="l"/>
            <a:r>
              <a:rPr lang="zh-TW" altLang="en-US" sz="1400" dirty="0">
                <a:sym typeface="+mn-ea"/>
              </a:rPr>
              <a:t>    transform: rotate(360deg) translateX(50px) rotate(-360deg);</a:t>
            </a:r>
          </a:p>
          <a:p>
            <a:pPr lvl="0" algn="l"/>
            <a:r>
              <a:rPr lang="zh-TW" altLang="en-US" sz="1400" dirty="0">
                <a:sym typeface="+mn-ea"/>
              </a:rPr>
              <a:t>  }</a:t>
            </a:r>
          </a:p>
          <a:p>
            <a:pPr lvl="0" algn="l"/>
            <a:r>
              <a:rPr lang="zh-TW" altLang="en-US" sz="1400" dirty="0">
                <a:sym typeface="+mn-ea"/>
              </a:rPr>
              <a:t>}</a:t>
            </a:r>
          </a:p>
          <a:p>
            <a:pPr lvl="0" algn="l"/>
            <a:endParaRPr lang="zh-TW" altLang="en-US" sz="1400" dirty="0">
              <a:sym typeface="+mn-ea"/>
            </a:endParaRPr>
          </a:p>
          <a:p>
            <a:pPr lvl="0" algn="l"/>
            <a:r>
              <a:rPr lang="zh-TW" altLang="en-US" sz="1400" dirty="0">
                <a:sym typeface="+mn-ea"/>
              </a:rPr>
              <a:t>#wrapper{</a:t>
            </a:r>
          </a:p>
          <a:p>
            <a:pPr lvl="0" algn="l"/>
            <a:r>
              <a:rPr lang="zh-TW" altLang="en-US" sz="1400" dirty="0">
                <a:sym typeface="+mn-ea"/>
              </a:rPr>
              <a:t>   width: 100%;     height: 500px;</a:t>
            </a:r>
          </a:p>
          <a:p>
            <a:pPr lvl="0" algn="l"/>
            <a:r>
              <a:rPr lang="zh-TW" altLang="en-US" sz="1400" dirty="0">
                <a:sym typeface="+mn-ea"/>
              </a:rPr>
              <a:t>   overflow: hidden;</a:t>
            </a:r>
          </a:p>
          <a:p>
            <a:pPr lvl="0" algn="l"/>
            <a:r>
              <a:rPr lang="zh-TW" altLang="en-US" sz="1400" dirty="0">
                <a:sym typeface="+mn-ea"/>
              </a:rPr>
              <a:t>   position: relative;</a:t>
            </a:r>
          </a:p>
          <a:p>
            <a:pPr lvl="0" algn="l"/>
            <a:r>
              <a:rPr lang="zh-TW" altLang="en-US" sz="1400" dirty="0">
                <a:sym typeface="+mn-ea"/>
              </a:rPr>
              <a:t>}</a:t>
            </a:r>
          </a:p>
          <a:p>
            <a:pPr lvl="0" algn="l"/>
            <a:r>
              <a:rPr lang="zh-TW" altLang="en-US" sz="1400" dirty="0">
                <a:sym typeface="+mn-ea"/>
              </a:rPr>
              <a:t>&lt;/style&gt;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723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環線移動  海浪效果</a:t>
            </a:r>
          </a:p>
          <a:p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214370" y="1201420"/>
            <a:ext cx="265366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使用負數將圖片移出螢幕外進行隱藏</a:t>
            </a:r>
          </a:p>
        </p:txBody>
      </p:sp>
      <p:grpSp>
        <p:nvGrpSpPr>
          <p:cNvPr id="24" name="组合 67"/>
          <p:cNvGrpSpPr/>
          <p:nvPr/>
        </p:nvGrpSpPr>
        <p:grpSpPr>
          <a:xfrm rot="12760928">
            <a:off x="2366645" y="151193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0" name="直接连接符 68"/>
          <p:cNvCxnSpPr>
            <a:endCxn id="28" idx="3"/>
          </p:cNvCxnSpPr>
          <p:nvPr/>
        </p:nvCxnSpPr>
        <p:spPr>
          <a:xfrm flipH="1">
            <a:off x="2622550" y="1449705"/>
            <a:ext cx="591820" cy="16446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3924935" y="2426335"/>
            <a:ext cx="22669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賦予背景圖片</a:t>
            </a: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3156585" y="278828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>
            <a:off x="3412490" y="2620010"/>
            <a:ext cx="512445" cy="27051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8013700" y="1658620"/>
            <a:ext cx="2630170" cy="11601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 dirty="0">
                <a:sym typeface="+mn-ea"/>
              </a:rPr>
              <a:t>&lt;body&gt;</a:t>
            </a:r>
          </a:p>
          <a:p>
            <a:pPr lvl="0" algn="l"/>
            <a:r>
              <a:rPr lang="zh-TW" altLang="en-US" sz="1400" dirty="0">
                <a:sym typeface="+mn-ea"/>
              </a:rPr>
              <a:t> &lt;div id='wrapper'&gt;</a:t>
            </a:r>
          </a:p>
          <a:p>
            <a:pPr lvl="0"/>
            <a:r>
              <a:rPr lang="zh-TW" altLang="en-US" sz="1400" dirty="0">
                <a:sym typeface="+mn-ea"/>
              </a:rPr>
              <a:t>    &lt;div id</a:t>
            </a:r>
            <a:r>
              <a:rPr lang="zh-TW" altLang="en-US" sz="1400" dirty="0" smtClean="0">
                <a:sym typeface="+mn-ea"/>
              </a:rPr>
              <a:t>='</a:t>
            </a:r>
            <a:r>
              <a:rPr lang="en-US" altLang="zh-TW" sz="1400" dirty="0" smtClean="0">
                <a:sym typeface="+mn-ea"/>
              </a:rPr>
              <a:t>wave</a:t>
            </a:r>
            <a:r>
              <a:rPr lang="zh-TW" altLang="en-US" sz="1400" dirty="0" smtClean="0">
                <a:sym typeface="+mn-ea"/>
              </a:rPr>
              <a:t>'</a:t>
            </a:r>
            <a:r>
              <a:rPr lang="zh-TW" altLang="en-US" sz="1400" dirty="0">
                <a:sym typeface="+mn-ea"/>
              </a:rPr>
              <a:t>&gt;&lt;/div&gt;</a:t>
            </a:r>
          </a:p>
          <a:p>
            <a:pPr lvl="0" algn="l"/>
            <a:r>
              <a:rPr lang="zh-TW" altLang="en-US" sz="1400" dirty="0">
                <a:sym typeface="+mn-ea"/>
              </a:rPr>
              <a:t> &lt;/div&gt;</a:t>
            </a:r>
          </a:p>
          <a:p>
            <a:pPr lvl="0" algn="l"/>
            <a:r>
              <a:rPr lang="zh-TW" altLang="en-US" sz="1400" dirty="0">
                <a:sym typeface="+mn-ea"/>
              </a:rPr>
              <a:t>&lt;/body&gt;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025" y="3087370"/>
            <a:ext cx="5304790" cy="2663190"/>
          </a:xfrm>
          <a:prstGeom prst="rect">
            <a:avLst/>
          </a:prstGeom>
        </p:spPr>
      </p:pic>
      <p:grpSp>
        <p:nvGrpSpPr>
          <p:cNvPr id="8" name="组合 67"/>
          <p:cNvGrpSpPr/>
          <p:nvPr/>
        </p:nvGrpSpPr>
        <p:grpSpPr>
          <a:xfrm rot="12760928">
            <a:off x="2367280" y="335661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1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3364230" y="3414395"/>
            <a:ext cx="22669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軸方向無限延伸</a:t>
            </a:r>
          </a:p>
        </p:txBody>
      </p:sp>
      <p:cxnSp>
        <p:nvCxnSpPr>
          <p:cNvPr id="14" name="直接连接符 68"/>
          <p:cNvCxnSpPr>
            <a:stCxn id="13" idx="1"/>
            <a:endCxn id="11" idx="3"/>
          </p:cNvCxnSpPr>
          <p:nvPr/>
        </p:nvCxnSpPr>
        <p:spPr>
          <a:xfrm flipH="1" flipV="1">
            <a:off x="2623185" y="3458845"/>
            <a:ext cx="741045" cy="14922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8582660" y="1290320"/>
            <a:ext cx="1315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Html  layout</a:t>
            </a:r>
          </a:p>
        </p:txBody>
      </p:sp>
      <p:grpSp>
        <p:nvGrpSpPr>
          <p:cNvPr id="25" name="组合 67"/>
          <p:cNvGrpSpPr/>
          <p:nvPr/>
        </p:nvGrpSpPr>
        <p:grpSpPr>
          <a:xfrm rot="12760928">
            <a:off x="1687195" y="652081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6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7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41" name="文字方塊 40"/>
          <p:cNvSpPr txBox="1"/>
          <p:nvPr/>
        </p:nvSpPr>
        <p:spPr>
          <a:xfrm>
            <a:off x="3017520" y="6073775"/>
            <a:ext cx="317436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父元素必須定義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position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，否則可能會有異常問題</a:t>
            </a:r>
          </a:p>
        </p:txBody>
      </p:sp>
      <p:cxnSp>
        <p:nvCxnSpPr>
          <p:cNvPr id="42" name="直接连接符 68"/>
          <p:cNvCxnSpPr>
            <a:stCxn id="41" idx="1"/>
            <a:endCxn id="26" idx="3"/>
          </p:cNvCxnSpPr>
          <p:nvPr/>
        </p:nvCxnSpPr>
        <p:spPr>
          <a:xfrm flipH="1">
            <a:off x="1943100" y="6404610"/>
            <a:ext cx="1074420" cy="21844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95885" y="860425"/>
            <a:ext cx="5267325" cy="64033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</a:p>
          <a:p>
            <a:r>
              <a:rPr lang="zh-TW" altLang="en-US"/>
              <a:t>html,body{margin:0;  padding:0;}</a:t>
            </a:r>
          </a:p>
          <a:p>
            <a:r>
              <a:rPr lang="zh-TW" altLang="en-US"/>
              <a:t>#box{</a:t>
            </a:r>
          </a:p>
          <a:p>
            <a:r>
              <a:rPr lang="zh-TW" altLang="en-US"/>
              <a:t>  top:200px;      left:200px;</a:t>
            </a:r>
          </a:p>
          <a:p>
            <a:r>
              <a:rPr lang="zh-TW" altLang="en-US"/>
              <a:t>  width:10px;    height:200px;</a:t>
            </a:r>
          </a:p>
          <a:p>
            <a:r>
              <a:rPr lang="zh-TW" altLang="en-US"/>
              <a:t>  position:absolute;</a:t>
            </a:r>
          </a:p>
          <a:p>
            <a:r>
              <a:rPr lang="zh-TW" altLang="en-US"/>
              <a:t>  background-color:#ccddee;  </a:t>
            </a:r>
          </a:p>
          <a:p>
            <a:r>
              <a:rPr lang="zh-TW" altLang="en-US"/>
              <a:t>  animation-name:swing;</a:t>
            </a:r>
          </a:p>
          <a:p>
            <a:r>
              <a:rPr lang="zh-TW" altLang="en-US"/>
              <a:t>  animation-duration:3s; </a:t>
            </a:r>
          </a:p>
          <a:p>
            <a:r>
              <a:rPr lang="zh-TW" altLang="en-US"/>
              <a:t>  animation-iteration-count:infinite;</a:t>
            </a:r>
          </a:p>
          <a:p>
            <a:r>
              <a:rPr lang="zh-TW" altLang="en-US"/>
              <a:t>  animation-timing-function:ease-in-out;</a:t>
            </a:r>
          </a:p>
          <a:p>
            <a:r>
              <a:rPr lang="zh-TW" altLang="en-US"/>
              <a:t>}</a:t>
            </a:r>
          </a:p>
          <a:p>
            <a:endParaRPr lang="zh-TW" altLang="en-US"/>
          </a:p>
          <a:p>
            <a:r>
              <a:rPr lang="zh-TW" altLang="en-US"/>
              <a:t>@keyframes swing{</a:t>
            </a:r>
          </a:p>
          <a:p>
            <a:r>
              <a:rPr lang="zh-TW" altLang="en-US"/>
              <a:t>  0%,100%{</a:t>
            </a:r>
          </a:p>
          <a:p>
            <a:r>
              <a:rPr lang="zh-TW" altLang="en-US"/>
              <a:t>    transform: rotate(30deg);</a:t>
            </a:r>
          </a:p>
          <a:p>
            <a:r>
              <a:rPr lang="zh-TW" altLang="en-US"/>
              <a:t>    transform-origin:bottom center;</a:t>
            </a:r>
          </a:p>
          <a:p>
            <a:r>
              <a:rPr lang="zh-TW" altLang="en-US"/>
              <a:t>  }</a:t>
            </a:r>
          </a:p>
          <a:p>
            <a:r>
              <a:rPr lang="zh-TW" altLang="en-US"/>
              <a:t>  50%{</a:t>
            </a:r>
          </a:p>
          <a:p>
            <a:r>
              <a:rPr lang="zh-TW" altLang="en-US"/>
              <a:t>    transform: rotate(-30deg);</a:t>
            </a:r>
          </a:p>
          <a:p>
            <a:r>
              <a:rPr lang="zh-TW" altLang="en-US"/>
              <a:t>    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transform-origin</a:t>
            </a:r>
            <a:r>
              <a:rPr lang="zh-TW" altLang="en-US"/>
              <a:t>:bottom center;</a:t>
            </a:r>
          </a:p>
          <a:p>
            <a:r>
              <a:rPr lang="zh-TW" altLang="en-US"/>
              <a:t>  }</a:t>
            </a:r>
          </a:p>
          <a:p>
            <a:r>
              <a:rPr lang="zh-TW" altLang="en-US"/>
              <a:t>}&lt;/style&gt;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鐘擺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3584575" y="4390390"/>
            <a:ext cx="27539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度之間來回擺盪</a:t>
            </a: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2655570" y="481901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>
            <a:off x="2911475" y="4584065"/>
            <a:ext cx="673100" cy="33718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4487545" y="3047365"/>
            <a:ext cx="218567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ease-in-out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較擬真</a:t>
            </a:r>
          </a:p>
        </p:txBody>
      </p:sp>
      <p:grpSp>
        <p:nvGrpSpPr>
          <p:cNvPr id="3" name="组合 67"/>
          <p:cNvGrpSpPr/>
          <p:nvPr/>
        </p:nvGrpSpPr>
        <p:grpSpPr>
          <a:xfrm rot="12760928">
            <a:off x="3822065" y="345503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2" name="直接连接符 68"/>
          <p:cNvCxnSpPr>
            <a:stCxn id="2" idx="1"/>
            <a:endCxn id="8" idx="3"/>
          </p:cNvCxnSpPr>
          <p:nvPr/>
        </p:nvCxnSpPr>
        <p:spPr>
          <a:xfrm flipH="1">
            <a:off x="4077970" y="3241040"/>
            <a:ext cx="409575" cy="31623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4487545" y="5878195"/>
            <a:ext cx="345630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>
                <a:sym typeface="+mn-ea"/>
              </a:rPr>
              <a:t>transform-origin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定義中心點位置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試試看改成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 center</a:t>
            </a:r>
          </a:p>
        </p:txBody>
      </p:sp>
      <p:grpSp>
        <p:nvGrpSpPr>
          <p:cNvPr id="51" name="组合 67"/>
          <p:cNvGrpSpPr/>
          <p:nvPr/>
        </p:nvGrpSpPr>
        <p:grpSpPr>
          <a:xfrm rot="12760928">
            <a:off x="3383915" y="629856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52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3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54" name="直接连接符 68"/>
          <p:cNvCxnSpPr>
            <a:stCxn id="50" idx="1"/>
            <a:endCxn id="52" idx="3"/>
          </p:cNvCxnSpPr>
          <p:nvPr/>
        </p:nvCxnSpPr>
        <p:spPr>
          <a:xfrm flipH="1">
            <a:off x="3639820" y="6209030"/>
            <a:ext cx="847725" cy="19177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圖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700" y="1633220"/>
            <a:ext cx="3594100" cy="33420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283" y="1481407"/>
            <a:ext cx="3686689" cy="2429214"/>
          </a:xfrm>
          <a:prstGeom prst="rect">
            <a:avLst/>
          </a:prstGeom>
        </p:spPr>
      </p:pic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環境架設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002218" y="3852351"/>
            <a:ext cx="361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https://code.visualstudio.com/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18" y="3447419"/>
            <a:ext cx="2123656" cy="40011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327" y="2288607"/>
            <a:ext cx="5668166" cy="406774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219" y="1563045"/>
            <a:ext cx="647790" cy="781159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941926" y="1202652"/>
            <a:ext cx="361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桌面建立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myweb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941925" y="3047090"/>
            <a:ext cx="3618345" cy="386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VisualStudioCode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41925" y="4748208"/>
            <a:ext cx="2800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瀏覽器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734" y="5106408"/>
            <a:ext cx="885949" cy="84784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258445" y="1294130"/>
            <a:ext cx="5267325" cy="54273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 dirty="0">
                <a:sym typeface="+mn-ea"/>
              </a:rPr>
              <a:t>&lt;style&gt;</a:t>
            </a:r>
          </a:p>
          <a:p>
            <a:pPr lvl="0" algn="l"/>
            <a:r>
              <a:rPr lang="en-US" altLang="zh-TW" sz="1400" dirty="0" smtClean="0">
                <a:sym typeface="+mn-ea"/>
              </a:rPr>
              <a:t>*</a:t>
            </a:r>
            <a:r>
              <a:rPr lang="zh-TW" altLang="en-US" sz="1400" dirty="0" smtClean="0">
                <a:sym typeface="+mn-ea"/>
              </a:rPr>
              <a:t>{margin</a:t>
            </a:r>
            <a:r>
              <a:rPr lang="zh-TW" altLang="en-US" sz="1400" dirty="0">
                <a:sym typeface="+mn-ea"/>
              </a:rPr>
              <a:t>:0;  padding:0;}</a:t>
            </a:r>
          </a:p>
          <a:p>
            <a:pPr lvl="0" algn="l"/>
            <a:r>
              <a:rPr lang="zh-TW" altLang="en-US" sz="1400" dirty="0" smtClean="0">
                <a:sym typeface="+mn-ea"/>
              </a:rPr>
              <a:t>#</a:t>
            </a:r>
            <a:r>
              <a:rPr lang="en-US" altLang="zh-TW" sz="1400" dirty="0" smtClean="0">
                <a:sym typeface="+mn-ea"/>
              </a:rPr>
              <a:t>cloud</a:t>
            </a:r>
            <a:r>
              <a:rPr lang="zh-TW" altLang="en-US" sz="1400" dirty="0" smtClean="0">
                <a:sym typeface="+mn-ea"/>
              </a:rPr>
              <a:t>{</a:t>
            </a:r>
            <a:endParaRPr lang="zh-TW" altLang="en-US" sz="1400" dirty="0">
              <a:sym typeface="+mn-ea"/>
            </a:endParaRPr>
          </a:p>
          <a:p>
            <a:pPr lvl="0" algn="l"/>
            <a:r>
              <a:rPr lang="zh-TW" altLang="en-US" sz="1400" dirty="0">
                <a:sym typeface="+mn-ea"/>
              </a:rPr>
              <a:t>  top:200px;      left:200px;</a:t>
            </a:r>
          </a:p>
          <a:p>
            <a:pPr lvl="0" algn="l"/>
            <a:r>
              <a:rPr lang="zh-TW" altLang="en-US" sz="1400" dirty="0">
                <a:sym typeface="+mn-ea"/>
              </a:rPr>
              <a:t>  width:</a:t>
            </a:r>
            <a:r>
              <a:rPr lang="en-US" altLang="zh-TW" sz="1400" dirty="0">
                <a:sym typeface="+mn-ea"/>
              </a:rPr>
              <a:t>280</a:t>
            </a:r>
            <a:r>
              <a:rPr lang="zh-TW" altLang="en-US" sz="1400" dirty="0">
                <a:sym typeface="+mn-ea"/>
              </a:rPr>
              <a:t>px;    height:2</a:t>
            </a:r>
            <a:r>
              <a:rPr lang="en-US" altLang="zh-TW" sz="1400" dirty="0">
                <a:sym typeface="+mn-ea"/>
              </a:rPr>
              <a:t>8</a:t>
            </a:r>
            <a:r>
              <a:rPr lang="zh-TW" altLang="en-US" sz="1400" dirty="0">
                <a:sym typeface="+mn-ea"/>
              </a:rPr>
              <a:t>0px;</a:t>
            </a:r>
          </a:p>
          <a:p>
            <a:pPr lvl="0" algn="l"/>
            <a:r>
              <a:rPr lang="zh-TW" altLang="en-US" sz="1400" dirty="0">
                <a:sym typeface="+mn-ea"/>
              </a:rPr>
              <a:t>  position:absolute;</a:t>
            </a:r>
          </a:p>
          <a:p>
            <a:pPr lvl="0" algn="l"/>
            <a:r>
              <a:rPr lang="zh-TW" altLang="en-US" sz="1400" dirty="0">
                <a:sym typeface="+mn-ea"/>
              </a:rPr>
              <a:t>  background-color:#ccddee;  </a:t>
            </a:r>
          </a:p>
          <a:p>
            <a:pPr lvl="0" algn="l"/>
            <a:r>
              <a:rPr lang="zh-TW" altLang="en-US" sz="1400" dirty="0">
                <a:sym typeface="+mn-ea"/>
              </a:rPr>
              <a:t>  animation-name</a:t>
            </a:r>
            <a:r>
              <a:rPr lang="zh-TW" altLang="en-US" sz="1400" dirty="0" smtClean="0">
                <a:sym typeface="+mn-ea"/>
              </a:rPr>
              <a:t>:</a:t>
            </a:r>
            <a:r>
              <a:rPr lang="en-US" altLang="zh-TW" sz="1400" dirty="0" smtClean="0">
                <a:sym typeface="+mn-ea"/>
              </a:rPr>
              <a:t>cloud_</a:t>
            </a:r>
            <a:r>
              <a:rPr lang="zh-TW" altLang="en-US" sz="1400" dirty="0" smtClean="0">
                <a:sym typeface="+mn-ea"/>
              </a:rPr>
              <a:t>swing</a:t>
            </a:r>
            <a:r>
              <a:rPr lang="zh-TW" altLang="en-US" sz="1400" dirty="0">
                <a:sym typeface="+mn-ea"/>
              </a:rPr>
              <a:t>;</a:t>
            </a:r>
          </a:p>
          <a:p>
            <a:pPr lvl="0" algn="l"/>
            <a:r>
              <a:rPr lang="zh-TW" altLang="en-US" sz="1400" dirty="0">
                <a:sym typeface="+mn-ea"/>
              </a:rPr>
              <a:t>  animation-duration:</a:t>
            </a:r>
            <a:r>
              <a:rPr lang="en-US" altLang="zh-TW" sz="1400" dirty="0">
                <a:sym typeface="+mn-ea"/>
              </a:rPr>
              <a:t>5</a:t>
            </a:r>
            <a:r>
              <a:rPr lang="zh-TW" altLang="en-US" sz="1400" dirty="0">
                <a:sym typeface="+mn-ea"/>
              </a:rPr>
              <a:t>s; </a:t>
            </a:r>
          </a:p>
          <a:p>
            <a:pPr lvl="0" algn="l"/>
            <a:r>
              <a:rPr lang="zh-TW" altLang="en-US" sz="1400" dirty="0">
                <a:sym typeface="+mn-ea"/>
              </a:rPr>
              <a:t>  animation-iteration-count:infinite;</a:t>
            </a:r>
          </a:p>
          <a:p>
            <a:pPr lvl="0" algn="l"/>
            <a:r>
              <a:rPr lang="zh-TW" altLang="en-US" sz="1400" dirty="0">
                <a:sym typeface="+mn-ea"/>
              </a:rPr>
              <a:t>  animation-timing-function:ease-in-out;</a:t>
            </a:r>
          </a:p>
          <a:p>
            <a:pPr lvl="0" algn="l"/>
            <a:r>
              <a:rPr lang="zh-TW" altLang="en-US" sz="1400" dirty="0">
                <a:sym typeface="+mn-ea"/>
              </a:rPr>
              <a:t>  background-image: url(image/board-cloud-2.png);</a:t>
            </a:r>
          </a:p>
          <a:p>
            <a:pPr lvl="0" algn="l"/>
            <a:r>
              <a:rPr lang="zh-TW" altLang="en-US" sz="1400" dirty="0">
                <a:sym typeface="+mn-ea"/>
              </a:rPr>
              <a:t>  background-repeat: no-repeat;</a:t>
            </a:r>
          </a:p>
          <a:p>
            <a:pPr lvl="0" algn="l"/>
            <a:r>
              <a:rPr lang="zh-TW" altLang="en-US" sz="1400" dirty="0">
                <a:sym typeface="+mn-ea"/>
              </a:rPr>
              <a:t>}</a:t>
            </a:r>
          </a:p>
          <a:p>
            <a:pPr lvl="0" algn="l"/>
            <a:endParaRPr lang="zh-TW" altLang="en-US" sz="1400" dirty="0">
              <a:sym typeface="+mn-ea"/>
            </a:endParaRPr>
          </a:p>
          <a:p>
            <a:pPr lvl="0" algn="l"/>
            <a:r>
              <a:rPr lang="zh-TW" altLang="en-US" sz="1400" dirty="0">
                <a:sym typeface="+mn-ea"/>
              </a:rPr>
              <a:t>@keyframes </a:t>
            </a:r>
            <a:r>
              <a:rPr lang="en-US" altLang="zh-TW" sz="1400" smtClean="0">
                <a:sym typeface="+mn-ea"/>
              </a:rPr>
              <a:t>cloud_</a:t>
            </a:r>
            <a:r>
              <a:rPr lang="zh-TW" altLang="en-US" sz="1400" smtClean="0">
                <a:sym typeface="+mn-ea"/>
              </a:rPr>
              <a:t>swing</a:t>
            </a:r>
            <a:r>
              <a:rPr lang="zh-TW" altLang="en-US" sz="1400" dirty="0">
                <a:sym typeface="+mn-ea"/>
              </a:rPr>
              <a:t>{</a:t>
            </a:r>
          </a:p>
          <a:p>
            <a:pPr lvl="0" algn="l"/>
            <a:r>
              <a:rPr lang="zh-TW" altLang="en-US" sz="1400" dirty="0">
                <a:sym typeface="+mn-ea"/>
              </a:rPr>
              <a:t>  0%,100%{</a:t>
            </a:r>
          </a:p>
          <a:p>
            <a:pPr lvl="0" algn="l"/>
            <a:r>
              <a:rPr lang="zh-TW" altLang="en-US" sz="1400" dirty="0">
                <a:sym typeface="+mn-ea"/>
              </a:rPr>
              <a:t>    transform: rotate(</a:t>
            </a:r>
            <a:r>
              <a:rPr lang="en-US" altLang="zh-TW" sz="1400" dirty="0">
                <a:sym typeface="+mn-ea"/>
              </a:rPr>
              <a:t>1</a:t>
            </a:r>
            <a:r>
              <a:rPr lang="zh-TW" altLang="en-US" sz="1400" dirty="0">
                <a:sym typeface="+mn-ea"/>
              </a:rPr>
              <a:t>0deg);</a:t>
            </a:r>
          </a:p>
          <a:p>
            <a:pPr lvl="0" algn="l"/>
            <a:r>
              <a:rPr lang="zh-TW" altLang="en-US" sz="1400" dirty="0">
                <a:sym typeface="+mn-ea"/>
              </a:rPr>
              <a:t>    transform-origin:top center;</a:t>
            </a:r>
          </a:p>
          <a:p>
            <a:pPr lvl="0" algn="l"/>
            <a:r>
              <a:rPr lang="zh-TW" altLang="en-US" sz="1400" dirty="0">
                <a:sym typeface="+mn-ea"/>
              </a:rPr>
              <a:t>  }</a:t>
            </a:r>
          </a:p>
          <a:p>
            <a:pPr lvl="0" algn="l"/>
            <a:r>
              <a:rPr lang="zh-TW" altLang="en-US" sz="1400" dirty="0">
                <a:sym typeface="+mn-ea"/>
              </a:rPr>
              <a:t>  50%{</a:t>
            </a:r>
          </a:p>
          <a:p>
            <a:pPr lvl="0" algn="l"/>
            <a:r>
              <a:rPr lang="zh-TW" altLang="en-US" sz="1400" dirty="0">
                <a:sym typeface="+mn-ea"/>
              </a:rPr>
              <a:t>    transform: rotate(-</a:t>
            </a:r>
            <a:r>
              <a:rPr lang="en-US" altLang="zh-TW" sz="1400" dirty="0">
                <a:sym typeface="+mn-ea"/>
              </a:rPr>
              <a:t>1</a:t>
            </a:r>
            <a:r>
              <a:rPr lang="zh-TW" altLang="en-US" sz="1400" dirty="0">
                <a:sym typeface="+mn-ea"/>
              </a:rPr>
              <a:t>0deg);</a:t>
            </a:r>
          </a:p>
          <a:p>
            <a:pPr lvl="0" algn="l"/>
            <a:r>
              <a:rPr lang="zh-TW" altLang="en-US" sz="1400" dirty="0">
                <a:sym typeface="+mn-ea"/>
              </a:rPr>
              <a:t>    transform-origin:top center;</a:t>
            </a:r>
          </a:p>
          <a:p>
            <a:pPr lvl="0" algn="l"/>
            <a:r>
              <a:rPr lang="zh-TW" altLang="en-US" sz="1400" dirty="0">
                <a:sym typeface="+mn-ea"/>
              </a:rPr>
              <a:t>  }</a:t>
            </a:r>
          </a:p>
          <a:p>
            <a:pPr lvl="0" algn="l"/>
            <a:r>
              <a:rPr lang="zh-TW" altLang="en-US" sz="1400" dirty="0">
                <a:sym typeface="+mn-ea"/>
              </a:rPr>
              <a:t>}&lt;/style&gt;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鐘擺  雲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3236595" y="5013960"/>
            <a:ext cx="252031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度之間來回擺盪</a:t>
            </a: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2437765" y="487870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 flipV="1">
            <a:off x="2693670" y="4980940"/>
            <a:ext cx="542925" cy="22669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3879850" y="1816735"/>
            <a:ext cx="226060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寬高照原圖大小即可</a:t>
            </a:r>
          </a:p>
        </p:txBody>
      </p:sp>
      <p:grpSp>
        <p:nvGrpSpPr>
          <p:cNvPr id="3" name="组合 67"/>
          <p:cNvGrpSpPr/>
          <p:nvPr/>
        </p:nvGrpSpPr>
        <p:grpSpPr>
          <a:xfrm rot="12760928">
            <a:off x="2580640" y="214566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2" name="直接连接符 68"/>
          <p:cNvCxnSpPr>
            <a:stCxn id="2" idx="1"/>
            <a:endCxn id="8" idx="3"/>
          </p:cNvCxnSpPr>
          <p:nvPr/>
        </p:nvCxnSpPr>
        <p:spPr>
          <a:xfrm flipH="1">
            <a:off x="2836545" y="2010410"/>
            <a:ext cx="1043305" cy="23749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970520" y="1658620"/>
            <a:ext cx="2540000" cy="7334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 dirty="0">
                <a:sym typeface="+mn-ea"/>
              </a:rPr>
              <a:t>&lt;body&gt;</a:t>
            </a:r>
          </a:p>
          <a:p>
            <a:pPr lvl="0"/>
            <a:r>
              <a:rPr lang="zh-TW" altLang="en-US" sz="1400" dirty="0">
                <a:sym typeface="+mn-ea"/>
              </a:rPr>
              <a:t>    &lt;div id</a:t>
            </a:r>
            <a:r>
              <a:rPr lang="zh-TW" altLang="en-US" sz="1400" dirty="0" smtClean="0">
                <a:sym typeface="+mn-ea"/>
              </a:rPr>
              <a:t>='</a:t>
            </a:r>
            <a:r>
              <a:rPr lang="en-US" altLang="zh-TW" sz="1400" dirty="0" smtClean="0">
                <a:sym typeface="+mn-ea"/>
              </a:rPr>
              <a:t>cloud</a:t>
            </a:r>
            <a:r>
              <a:rPr lang="zh-TW" altLang="en-US" sz="1400" dirty="0" smtClean="0">
                <a:sym typeface="+mn-ea"/>
              </a:rPr>
              <a:t>'</a:t>
            </a:r>
            <a:r>
              <a:rPr lang="zh-TW" altLang="en-US" sz="1400" dirty="0">
                <a:sym typeface="+mn-ea"/>
              </a:rPr>
              <a:t>&gt;&lt;/div&gt;</a:t>
            </a:r>
          </a:p>
          <a:p>
            <a:pPr lvl="0" algn="l"/>
            <a:r>
              <a:rPr lang="zh-TW" altLang="en-US" sz="1400" dirty="0">
                <a:sym typeface="+mn-ea"/>
              </a:rPr>
              <a:t>&lt;/body&gt;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8582660" y="1290320"/>
            <a:ext cx="1315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Html  layout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595" y="2611120"/>
            <a:ext cx="4895850" cy="3629025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3411220" y="4037330"/>
            <a:ext cx="13950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無任何重複</a:t>
            </a:r>
          </a:p>
        </p:txBody>
      </p:sp>
      <p:grpSp>
        <p:nvGrpSpPr>
          <p:cNvPr id="15" name="组合 67"/>
          <p:cNvGrpSpPr/>
          <p:nvPr/>
        </p:nvGrpSpPr>
        <p:grpSpPr>
          <a:xfrm rot="12760928">
            <a:off x="2723515" y="397954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6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7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8" name="直接连接符 68"/>
          <p:cNvCxnSpPr>
            <a:stCxn id="14" idx="1"/>
            <a:endCxn id="16" idx="2"/>
          </p:cNvCxnSpPr>
          <p:nvPr/>
        </p:nvCxnSpPr>
        <p:spPr>
          <a:xfrm flipH="1" flipV="1">
            <a:off x="2962275" y="4178935"/>
            <a:ext cx="448945" cy="5207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3236595" y="5853430"/>
            <a:ext cx="290385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，以鐘擺方式搖晃</a:t>
            </a:r>
          </a:p>
        </p:txBody>
      </p:sp>
      <p:cxnSp>
        <p:nvCxnSpPr>
          <p:cNvPr id="20" name="直接连接符 68"/>
          <p:cNvCxnSpPr>
            <a:endCxn id="22" idx="3"/>
          </p:cNvCxnSpPr>
          <p:nvPr/>
        </p:nvCxnSpPr>
        <p:spPr>
          <a:xfrm flipH="1">
            <a:off x="2140585" y="6080125"/>
            <a:ext cx="1096010" cy="24955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67"/>
          <p:cNvGrpSpPr/>
          <p:nvPr/>
        </p:nvGrpSpPr>
        <p:grpSpPr>
          <a:xfrm rot="12760928">
            <a:off x="1884680" y="622744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2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258445" y="1294130"/>
            <a:ext cx="5267325" cy="569386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 dirty="0">
                <a:sym typeface="+mn-ea"/>
              </a:rPr>
              <a:t>&lt;style&gt;</a:t>
            </a:r>
          </a:p>
          <a:p>
            <a:pPr lvl="0"/>
            <a:r>
              <a:rPr lang="en-US" altLang="zh-TW" sz="1400" dirty="0">
                <a:sym typeface="+mn-ea"/>
              </a:rPr>
              <a:t> #lighthouse {</a:t>
            </a:r>
          </a:p>
          <a:p>
            <a:pPr lvl="0"/>
            <a:r>
              <a:rPr lang="en-US" altLang="zh-TW" sz="1400" dirty="0">
                <a:sym typeface="+mn-ea"/>
              </a:rPr>
              <a:t>            position: absolute;</a:t>
            </a:r>
          </a:p>
          <a:p>
            <a:pPr lvl="0"/>
            <a:r>
              <a:rPr lang="en-US" altLang="zh-TW" sz="1400" dirty="0">
                <a:sym typeface="+mn-ea"/>
              </a:rPr>
              <a:t>            width: </a:t>
            </a:r>
            <a:r>
              <a:rPr lang="en-US" altLang="zh-TW" sz="1400" dirty="0" smtClean="0">
                <a:sym typeface="+mn-ea"/>
              </a:rPr>
              <a:t>160px;</a:t>
            </a:r>
            <a:r>
              <a:rPr lang="zh-TW" altLang="en-US" sz="1400" dirty="0" smtClean="0">
                <a:sym typeface="+mn-ea"/>
              </a:rPr>
              <a:t>   </a:t>
            </a:r>
            <a:r>
              <a:rPr lang="en-US" altLang="zh-TW" sz="1400" dirty="0" smtClean="0">
                <a:sym typeface="+mn-ea"/>
              </a:rPr>
              <a:t>height</a:t>
            </a:r>
            <a:r>
              <a:rPr lang="en-US" altLang="zh-TW" sz="1400" dirty="0">
                <a:sym typeface="+mn-ea"/>
              </a:rPr>
              <a:t>: 280px;</a:t>
            </a:r>
          </a:p>
          <a:p>
            <a:pPr lvl="0"/>
            <a:r>
              <a:rPr lang="en-US" altLang="zh-TW" sz="1400" dirty="0">
                <a:sym typeface="+mn-ea"/>
              </a:rPr>
              <a:t>            left: </a:t>
            </a:r>
            <a:r>
              <a:rPr lang="en-US" altLang="zh-TW" sz="1400" dirty="0" smtClean="0">
                <a:sym typeface="+mn-ea"/>
              </a:rPr>
              <a:t>200px;</a:t>
            </a:r>
            <a:r>
              <a:rPr lang="zh-TW" altLang="en-US" sz="1400" dirty="0" smtClean="0">
                <a:sym typeface="+mn-ea"/>
              </a:rPr>
              <a:t>       </a:t>
            </a:r>
            <a:r>
              <a:rPr lang="en-US" altLang="zh-TW" sz="1400" dirty="0" smtClean="0">
                <a:sym typeface="+mn-ea"/>
              </a:rPr>
              <a:t>top</a:t>
            </a:r>
            <a:r>
              <a:rPr lang="en-US" altLang="zh-TW" sz="1400" dirty="0">
                <a:sym typeface="+mn-ea"/>
              </a:rPr>
              <a:t>: 300px;</a:t>
            </a:r>
          </a:p>
          <a:p>
            <a:pPr lvl="0"/>
            <a:r>
              <a:rPr lang="en-US" altLang="zh-TW" sz="1400" dirty="0">
                <a:sym typeface="+mn-ea"/>
              </a:rPr>
              <a:t>            animation-name: </a:t>
            </a:r>
            <a:r>
              <a:rPr lang="en-US" altLang="zh-TW" sz="1400" dirty="0" err="1">
                <a:sym typeface="+mn-ea"/>
              </a:rPr>
              <a:t>lighthouse_swing</a:t>
            </a:r>
            <a:r>
              <a:rPr lang="en-US" altLang="zh-TW" sz="1400" dirty="0">
                <a:sym typeface="+mn-ea"/>
              </a:rPr>
              <a:t>;</a:t>
            </a:r>
          </a:p>
          <a:p>
            <a:pPr lvl="0"/>
            <a:r>
              <a:rPr lang="en-US" altLang="zh-TW" sz="1400" dirty="0">
                <a:sym typeface="+mn-ea"/>
              </a:rPr>
              <a:t>            animation-duration: 5s;</a:t>
            </a:r>
          </a:p>
          <a:p>
            <a:pPr lvl="0"/>
            <a:r>
              <a:rPr lang="en-US" altLang="zh-TW" sz="1400" dirty="0">
                <a:sym typeface="+mn-ea"/>
              </a:rPr>
              <a:t>            animation-iteration-count: infinite;</a:t>
            </a:r>
          </a:p>
          <a:p>
            <a:pPr lvl="0"/>
            <a:r>
              <a:rPr lang="en-US" altLang="zh-TW" sz="1400" dirty="0">
                <a:sym typeface="+mn-ea"/>
              </a:rPr>
              <a:t>            animation-timing-function: ease-in-out;</a:t>
            </a:r>
          </a:p>
          <a:p>
            <a:pPr lvl="0"/>
            <a:r>
              <a:rPr lang="en-US" altLang="zh-TW" sz="1400" dirty="0">
                <a:sym typeface="+mn-ea"/>
              </a:rPr>
              <a:t>            background-image: </a:t>
            </a:r>
            <a:r>
              <a:rPr lang="en-US" altLang="zh-TW" sz="1400" dirty="0" err="1">
                <a:sym typeface="+mn-ea"/>
              </a:rPr>
              <a:t>url</a:t>
            </a:r>
            <a:r>
              <a:rPr lang="en-US" altLang="zh-TW" sz="1400" dirty="0">
                <a:sym typeface="+mn-ea"/>
              </a:rPr>
              <a:t>(image/lighthouse.png);</a:t>
            </a:r>
          </a:p>
          <a:p>
            <a:pPr lvl="0"/>
            <a:r>
              <a:rPr lang="en-US" altLang="zh-TW" sz="1400" dirty="0">
                <a:sym typeface="+mn-ea"/>
              </a:rPr>
              <a:t>            background-size: 160px 280px;</a:t>
            </a:r>
          </a:p>
          <a:p>
            <a:pPr lvl="0"/>
            <a:r>
              <a:rPr lang="en-US" altLang="zh-TW" sz="1400" dirty="0">
                <a:sym typeface="+mn-ea"/>
              </a:rPr>
              <a:t>            background-repeat: no-repeat;</a:t>
            </a:r>
          </a:p>
          <a:p>
            <a:pPr lvl="0"/>
            <a:r>
              <a:rPr lang="en-US" altLang="zh-TW" sz="1400" dirty="0">
                <a:sym typeface="+mn-ea"/>
              </a:rPr>
              <a:t>        </a:t>
            </a:r>
            <a:r>
              <a:rPr lang="en-US" altLang="zh-TW" sz="1400" dirty="0" smtClean="0">
                <a:sym typeface="+mn-ea"/>
              </a:rPr>
              <a:t>}</a:t>
            </a:r>
          </a:p>
          <a:p>
            <a:pPr lvl="0"/>
            <a:endParaRPr lang="en-US" altLang="zh-TW" sz="1400" dirty="0">
              <a:sym typeface="+mn-ea"/>
            </a:endParaRPr>
          </a:p>
          <a:p>
            <a:pPr lvl="0"/>
            <a:r>
              <a:rPr lang="en-US" altLang="zh-TW" sz="1400" dirty="0">
                <a:sym typeface="+mn-ea"/>
              </a:rPr>
              <a:t>        @</a:t>
            </a:r>
            <a:r>
              <a:rPr lang="en-US" altLang="zh-TW" sz="1400" dirty="0" err="1">
                <a:sym typeface="+mn-ea"/>
              </a:rPr>
              <a:t>keyframes</a:t>
            </a:r>
            <a:r>
              <a:rPr lang="en-US" altLang="zh-TW" sz="1400" dirty="0">
                <a:sym typeface="+mn-ea"/>
              </a:rPr>
              <a:t> </a:t>
            </a:r>
            <a:r>
              <a:rPr lang="en-US" altLang="zh-TW" sz="1400" dirty="0" err="1">
                <a:sym typeface="+mn-ea"/>
              </a:rPr>
              <a:t>lighthouse_swing</a:t>
            </a:r>
            <a:r>
              <a:rPr lang="en-US" altLang="zh-TW" sz="1400" dirty="0">
                <a:sym typeface="+mn-ea"/>
              </a:rPr>
              <a:t> </a:t>
            </a:r>
            <a:r>
              <a:rPr lang="en-US" altLang="zh-TW" sz="1400" dirty="0" smtClean="0">
                <a:sym typeface="+mn-ea"/>
              </a:rPr>
              <a:t>{</a:t>
            </a:r>
            <a:endParaRPr lang="en-US" altLang="zh-TW" sz="1400" dirty="0">
              <a:sym typeface="+mn-ea"/>
            </a:endParaRPr>
          </a:p>
          <a:p>
            <a:pPr lvl="0"/>
            <a:r>
              <a:rPr lang="en-US" altLang="zh-TW" sz="1400" dirty="0">
                <a:sym typeface="+mn-ea"/>
              </a:rPr>
              <a:t>            0%,</a:t>
            </a:r>
          </a:p>
          <a:p>
            <a:pPr lvl="0"/>
            <a:r>
              <a:rPr lang="en-US" altLang="zh-TW" sz="1400" dirty="0">
                <a:sym typeface="+mn-ea"/>
              </a:rPr>
              <a:t>            100% {</a:t>
            </a:r>
          </a:p>
          <a:p>
            <a:pPr lvl="0"/>
            <a:r>
              <a:rPr lang="en-US" altLang="zh-TW" sz="1400" dirty="0">
                <a:sym typeface="+mn-ea"/>
              </a:rPr>
              <a:t>                transform: rotate(15deg);</a:t>
            </a:r>
          </a:p>
          <a:p>
            <a:pPr lvl="0"/>
            <a:r>
              <a:rPr lang="en-US" altLang="zh-TW" sz="1400" dirty="0">
                <a:sym typeface="+mn-ea"/>
              </a:rPr>
              <a:t>                transform-origin: bottom center;</a:t>
            </a:r>
          </a:p>
          <a:p>
            <a:pPr lvl="0"/>
            <a:r>
              <a:rPr lang="en-US" altLang="zh-TW" sz="1400" dirty="0">
                <a:sym typeface="+mn-ea"/>
              </a:rPr>
              <a:t>            </a:t>
            </a:r>
            <a:r>
              <a:rPr lang="en-US" altLang="zh-TW" sz="1400" dirty="0" smtClean="0">
                <a:sym typeface="+mn-ea"/>
              </a:rPr>
              <a:t>}</a:t>
            </a:r>
            <a:endParaRPr lang="en-US" altLang="zh-TW" sz="1400" dirty="0">
              <a:sym typeface="+mn-ea"/>
            </a:endParaRPr>
          </a:p>
          <a:p>
            <a:pPr lvl="0"/>
            <a:r>
              <a:rPr lang="en-US" altLang="zh-TW" sz="1400" dirty="0">
                <a:sym typeface="+mn-ea"/>
              </a:rPr>
              <a:t>            50% {</a:t>
            </a:r>
          </a:p>
          <a:p>
            <a:pPr lvl="0"/>
            <a:r>
              <a:rPr lang="en-US" altLang="zh-TW" sz="1400" dirty="0">
                <a:sym typeface="+mn-ea"/>
              </a:rPr>
              <a:t>                transform: rotate(-15deg);</a:t>
            </a:r>
          </a:p>
          <a:p>
            <a:pPr lvl="0"/>
            <a:r>
              <a:rPr lang="en-US" altLang="zh-TW" sz="1400" dirty="0">
                <a:sym typeface="+mn-ea"/>
              </a:rPr>
              <a:t>                transform-origin: bottom center;</a:t>
            </a:r>
          </a:p>
          <a:p>
            <a:pPr lvl="0"/>
            <a:r>
              <a:rPr lang="en-US" altLang="zh-TW" sz="1400" dirty="0">
                <a:sym typeface="+mn-ea"/>
              </a:rPr>
              <a:t>            }</a:t>
            </a:r>
          </a:p>
          <a:p>
            <a:pPr lvl="0"/>
            <a:r>
              <a:rPr lang="en-US" altLang="zh-TW" sz="1400" dirty="0">
                <a:sym typeface="+mn-ea"/>
              </a:rPr>
              <a:t>        </a:t>
            </a:r>
            <a:r>
              <a:rPr lang="en-US" altLang="zh-TW" sz="1400" dirty="0" smtClean="0">
                <a:sym typeface="+mn-ea"/>
              </a:rPr>
              <a:t>}</a:t>
            </a:r>
          </a:p>
          <a:p>
            <a:pPr lvl="0"/>
            <a:r>
              <a:rPr lang="zh-TW" altLang="en-US" sz="1400" dirty="0" smtClean="0">
                <a:sym typeface="+mn-ea"/>
              </a:rPr>
              <a:t>&lt;</a:t>
            </a:r>
            <a:r>
              <a:rPr lang="zh-TW" altLang="en-US" sz="1400" dirty="0">
                <a:sym typeface="+mn-ea"/>
              </a:rPr>
              <a:t>/style&gt;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</a:t>
            </a:r>
            <a:r>
              <a:rPr lang="zh-TW" altLang="en-US" sz="20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擺擺 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燈塔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3813964" y="4900929"/>
            <a:ext cx="2520315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正負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之間來回擺盪</a:t>
            </a: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2762568" y="4800211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2"/>
          </p:cNvCxnSpPr>
          <p:nvPr/>
        </p:nvCxnSpPr>
        <p:spPr>
          <a:xfrm flipH="1" flipV="1">
            <a:off x="3001139" y="4999700"/>
            <a:ext cx="812825" cy="8589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3571240" y="1435352"/>
            <a:ext cx="1790982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寬高照原圖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大小一半即可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组合 67"/>
          <p:cNvGrpSpPr/>
          <p:nvPr/>
        </p:nvGrpSpPr>
        <p:grpSpPr>
          <a:xfrm rot="12760928">
            <a:off x="2955259" y="1880551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2" name="直接连接符 68"/>
          <p:cNvCxnSpPr>
            <a:stCxn id="2" idx="1"/>
            <a:endCxn id="8" idx="3"/>
          </p:cNvCxnSpPr>
          <p:nvPr/>
        </p:nvCxnSpPr>
        <p:spPr>
          <a:xfrm flipH="1">
            <a:off x="3211357" y="1758518"/>
            <a:ext cx="359883" cy="223937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970520" y="1658620"/>
            <a:ext cx="2540000" cy="7334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 dirty="0">
                <a:sym typeface="+mn-ea"/>
              </a:rPr>
              <a:t>&lt;body&gt;</a:t>
            </a:r>
          </a:p>
          <a:p>
            <a:pPr lvl="0"/>
            <a:r>
              <a:rPr lang="zh-TW" altLang="en-US" sz="1400" dirty="0" smtClean="0">
                <a:sym typeface="+mn-ea"/>
              </a:rPr>
              <a:t>    &lt;div id='</a:t>
            </a:r>
            <a:r>
              <a:rPr lang="en-US" altLang="zh-TW" sz="1400" dirty="0">
                <a:sym typeface="+mn-ea"/>
              </a:rPr>
              <a:t>lighthouse</a:t>
            </a:r>
            <a:r>
              <a:rPr lang="zh-TW" altLang="en-US" sz="1400" dirty="0" smtClean="0">
                <a:sym typeface="+mn-ea"/>
              </a:rPr>
              <a:t>'&gt;&lt;/div&gt;</a:t>
            </a:r>
          </a:p>
          <a:p>
            <a:pPr lvl="0" algn="l"/>
            <a:r>
              <a:rPr lang="zh-TW" altLang="en-US" sz="1400" dirty="0" smtClean="0">
                <a:sym typeface="+mn-ea"/>
              </a:rPr>
              <a:t>&lt;</a:t>
            </a:r>
            <a:r>
              <a:rPr lang="zh-TW" altLang="en-US" sz="1400" dirty="0">
                <a:sym typeface="+mn-ea"/>
              </a:rPr>
              <a:t>/body&gt;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8582660" y="1290320"/>
            <a:ext cx="1315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Html  layout</a:t>
            </a:r>
          </a:p>
        </p:txBody>
      </p:sp>
      <p:grpSp>
        <p:nvGrpSpPr>
          <p:cNvPr id="15" name="组合 67"/>
          <p:cNvGrpSpPr/>
          <p:nvPr/>
        </p:nvGrpSpPr>
        <p:grpSpPr>
          <a:xfrm rot="12760928">
            <a:off x="3050579" y="3492961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6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7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8" name="直接连接符 68"/>
          <p:cNvCxnSpPr>
            <a:stCxn id="2" idx="2"/>
            <a:endCxn id="16" idx="4"/>
          </p:cNvCxnSpPr>
          <p:nvPr/>
        </p:nvCxnSpPr>
        <p:spPr>
          <a:xfrm flipH="1">
            <a:off x="3250068" y="2081683"/>
            <a:ext cx="1216663" cy="1431787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3668889" y="5853430"/>
            <a:ext cx="2471561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bottom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，以搖擺方式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搖晃</a:t>
            </a:r>
          </a:p>
        </p:txBody>
      </p:sp>
      <p:cxnSp>
        <p:nvCxnSpPr>
          <p:cNvPr id="20" name="直接连接符 68"/>
          <p:cNvCxnSpPr>
            <a:endCxn id="22" idx="3"/>
          </p:cNvCxnSpPr>
          <p:nvPr/>
        </p:nvCxnSpPr>
        <p:spPr>
          <a:xfrm flipH="1" flipV="1">
            <a:off x="2872225" y="6293144"/>
            <a:ext cx="860930" cy="27636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67"/>
          <p:cNvGrpSpPr/>
          <p:nvPr/>
        </p:nvGrpSpPr>
        <p:grpSpPr>
          <a:xfrm rot="12760928">
            <a:off x="2616127" y="619124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2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069" y="2784494"/>
            <a:ext cx="4486901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270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動畫完成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582660" y="1290320"/>
            <a:ext cx="1315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Html  layout</a:t>
            </a: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956" y="2195833"/>
            <a:ext cx="7605424" cy="416051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798525" y="1658620"/>
            <a:ext cx="3012949" cy="13849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r>
              <a:rPr lang="en-US" altLang="zh-TW" sz="1400" dirty="0">
                <a:solidFill>
                  <a:schemeClr val="dk1"/>
                </a:solidFill>
              </a:rPr>
              <a:t>&lt;div id="wrapper"&gt;</a:t>
            </a:r>
          </a:p>
          <a:p>
            <a:r>
              <a:rPr lang="en-US" altLang="zh-TW" sz="1400" dirty="0">
                <a:solidFill>
                  <a:schemeClr val="dk1"/>
                </a:solidFill>
              </a:rPr>
              <a:t>        &lt;div id="cloud"&gt;&lt;/div&gt;</a:t>
            </a:r>
          </a:p>
          <a:p>
            <a:r>
              <a:rPr lang="en-US" altLang="zh-TW" sz="1400" dirty="0">
                <a:solidFill>
                  <a:schemeClr val="dk1"/>
                </a:solidFill>
              </a:rPr>
              <a:t>        &lt;div id="wave"&gt;&lt;/div&gt;</a:t>
            </a:r>
          </a:p>
          <a:p>
            <a:r>
              <a:rPr lang="en-US" altLang="zh-TW" sz="1400" dirty="0">
                <a:solidFill>
                  <a:schemeClr val="dk1"/>
                </a:solidFill>
              </a:rPr>
              <a:t>        &lt;div id="lighthouse"&gt;&lt;/div&gt;</a:t>
            </a:r>
          </a:p>
          <a:p>
            <a:r>
              <a:rPr lang="en-US" altLang="zh-TW" sz="1400" dirty="0">
                <a:solidFill>
                  <a:schemeClr val="dk1"/>
                </a:solidFill>
              </a:rPr>
              <a:t>        &lt;div id="wave1"&gt;&lt;/div&gt;</a:t>
            </a:r>
          </a:p>
          <a:p>
            <a:r>
              <a:rPr lang="en-US" altLang="zh-TW" sz="1400" dirty="0">
                <a:solidFill>
                  <a:schemeClr val="dk1"/>
                </a:solidFill>
              </a:rPr>
              <a:t> </a:t>
            </a:r>
            <a:r>
              <a:rPr lang="en-US" altLang="zh-TW" sz="1400" dirty="0" smtClean="0">
                <a:solidFill>
                  <a:schemeClr val="dk1"/>
                </a:solidFill>
              </a:rPr>
              <a:t>&lt;/</a:t>
            </a:r>
            <a:r>
              <a:rPr lang="en-US" altLang="zh-TW" sz="1400" dirty="0">
                <a:solidFill>
                  <a:schemeClr val="dk1"/>
                </a:solidFill>
              </a:rPr>
              <a:t>div&gt;</a:t>
            </a:r>
          </a:p>
        </p:txBody>
      </p:sp>
    </p:spTree>
    <p:extLst>
      <p:ext uri="{BB962C8B-B14F-4D97-AF65-F5344CB8AC3E}">
        <p14:creationId xmlns:p14="http://schemas.microsoft.com/office/powerpoint/2010/main" val="32198989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" y="1762760"/>
            <a:ext cx="7459980" cy="354393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490345" y="5306695"/>
            <a:ext cx="4613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https://matthew.wagerfield.com/parallax/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813800" y="309054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https://wanpotea.com/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425" y="941705"/>
            <a:ext cx="4276090" cy="214884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425" y="3745230"/>
            <a:ext cx="4275455" cy="216598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712200" y="5911215"/>
            <a:ext cx="28162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https://www.kebuke.com/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物件 14"/>
          <p:cNvGraphicFramePr/>
          <p:nvPr/>
        </p:nvGraphicFramePr>
        <p:xfrm>
          <a:off x="2056765" y="1753235"/>
          <a:ext cx="8226425" cy="411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r:id="rId3" imgW="8220075" imgH="4114800" progId="Paint.Picture">
                  <p:embed/>
                </p:oleObj>
              </mc:Choice>
              <mc:Fallback>
                <p:oleObj r:id="rId3" imgW="8220075" imgH="4114800" progId="Paint.Picture">
                  <p:embed/>
                  <p:pic>
                    <p:nvPicPr>
                      <p:cNvPr id="0" name="圖片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6765" y="1753235"/>
                        <a:ext cx="8226425" cy="411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9104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(1)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concept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047605" y="780415"/>
            <a:ext cx="13061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隻海鷗</a:t>
            </a: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8981440" y="166370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>
            <a:off x="9237345" y="974090"/>
            <a:ext cx="810260" cy="79184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52450" y="2045335"/>
            <a:ext cx="13061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離岸風機</a:t>
            </a:r>
          </a:p>
        </p:txBody>
      </p:sp>
      <p:grpSp>
        <p:nvGrpSpPr>
          <p:cNvPr id="18" name="组合 67"/>
          <p:cNvGrpSpPr/>
          <p:nvPr/>
        </p:nvGrpSpPr>
        <p:grpSpPr>
          <a:xfrm rot="12760928">
            <a:off x="6190615" y="360172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9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21" name="直接连接符 68"/>
          <p:cNvCxnSpPr>
            <a:endCxn id="19" idx="5"/>
          </p:cNvCxnSpPr>
          <p:nvPr/>
        </p:nvCxnSpPr>
        <p:spPr>
          <a:xfrm>
            <a:off x="5313680" y="1616075"/>
            <a:ext cx="979170" cy="198882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67"/>
          <p:cNvGrpSpPr/>
          <p:nvPr/>
        </p:nvGrpSpPr>
        <p:grpSpPr>
          <a:xfrm rot="12760928">
            <a:off x="2515870" y="487362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3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25" name="直接连接符 68"/>
          <p:cNvCxnSpPr>
            <a:stCxn id="26" idx="3"/>
            <a:endCxn id="23" idx="6"/>
          </p:cNvCxnSpPr>
          <p:nvPr/>
        </p:nvCxnSpPr>
        <p:spPr>
          <a:xfrm>
            <a:off x="1794510" y="4450080"/>
            <a:ext cx="741680" cy="48323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488315" y="4256405"/>
            <a:ext cx="13061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風機陰影</a:t>
            </a:r>
          </a:p>
        </p:txBody>
      </p:sp>
      <p:grpSp>
        <p:nvGrpSpPr>
          <p:cNvPr id="27" name="组合 67"/>
          <p:cNvGrpSpPr/>
          <p:nvPr/>
        </p:nvGrpSpPr>
        <p:grpSpPr>
          <a:xfrm rot="12760928">
            <a:off x="3302635" y="317246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0" name="直接连接符 68"/>
          <p:cNvCxnSpPr>
            <a:stCxn id="17" idx="3"/>
            <a:endCxn id="28" idx="6"/>
          </p:cNvCxnSpPr>
          <p:nvPr/>
        </p:nvCxnSpPr>
        <p:spPr>
          <a:xfrm>
            <a:off x="1858645" y="2239010"/>
            <a:ext cx="1464310" cy="99314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4719955" y="1229360"/>
            <a:ext cx="1306195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建造風機平台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10453370" y="4437380"/>
            <a:ext cx="13061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海平線</a:t>
            </a:r>
          </a:p>
        </p:txBody>
      </p:sp>
      <p:grpSp>
        <p:nvGrpSpPr>
          <p:cNvPr id="38" name="组合 67"/>
          <p:cNvGrpSpPr/>
          <p:nvPr/>
        </p:nvGrpSpPr>
        <p:grpSpPr>
          <a:xfrm rot="12760928">
            <a:off x="7987030" y="498157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9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0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41" name="直接连接符 68"/>
          <p:cNvCxnSpPr>
            <a:stCxn id="39" idx="1"/>
          </p:cNvCxnSpPr>
          <p:nvPr/>
        </p:nvCxnSpPr>
        <p:spPr>
          <a:xfrm>
            <a:off x="8143875" y="5237480"/>
            <a:ext cx="285115" cy="96075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8044815" y="6198235"/>
            <a:ext cx="76454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海</a:t>
            </a:r>
          </a:p>
        </p:txBody>
      </p:sp>
      <p:grpSp>
        <p:nvGrpSpPr>
          <p:cNvPr id="44" name="组合 67"/>
          <p:cNvGrpSpPr/>
          <p:nvPr/>
        </p:nvGrpSpPr>
        <p:grpSpPr>
          <a:xfrm rot="12760928">
            <a:off x="9339580" y="385191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45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6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47" name="直接连接符 68"/>
          <p:cNvCxnSpPr>
            <a:stCxn id="45" idx="2"/>
            <a:endCxn id="37" idx="1"/>
          </p:cNvCxnSpPr>
          <p:nvPr/>
        </p:nvCxnSpPr>
        <p:spPr>
          <a:xfrm>
            <a:off x="9578340" y="4051300"/>
            <a:ext cx="875030" cy="57975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67"/>
          <p:cNvGrpSpPr/>
          <p:nvPr/>
        </p:nvGrpSpPr>
        <p:grpSpPr>
          <a:xfrm rot="12760928">
            <a:off x="9665970" y="292227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49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0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51" name="直接连接符 68"/>
          <p:cNvCxnSpPr>
            <a:stCxn id="49" idx="3"/>
            <a:endCxn id="52" idx="1"/>
          </p:cNvCxnSpPr>
          <p:nvPr/>
        </p:nvCxnSpPr>
        <p:spPr>
          <a:xfrm flipV="1">
            <a:off x="9921875" y="2735580"/>
            <a:ext cx="1148080" cy="28892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11069955" y="2541905"/>
            <a:ext cx="79629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735" y="3531235"/>
            <a:ext cx="7946390" cy="2640330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(2)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製作圖層元件 背景透明</a:t>
            </a:r>
          </a:p>
        </p:txBody>
      </p:sp>
      <p:pic>
        <p:nvPicPr>
          <p:cNvPr id="2" name="圖片 1" descr="bir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755" y="1764665"/>
            <a:ext cx="1600200" cy="704850"/>
          </a:xfrm>
          <a:prstGeom prst="rect">
            <a:avLst/>
          </a:prstGeom>
        </p:spPr>
      </p:pic>
      <p:pic>
        <p:nvPicPr>
          <p:cNvPr id="3" name="圖片 2" descr="bird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0810" y="1708150"/>
            <a:ext cx="1250315" cy="817245"/>
          </a:xfrm>
          <a:prstGeom prst="rect">
            <a:avLst/>
          </a:prstGeom>
        </p:spPr>
      </p:pic>
      <p:pic>
        <p:nvPicPr>
          <p:cNvPr id="8" name="圖片 7" descr="bird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2695" y="1708150"/>
            <a:ext cx="1369060" cy="1008380"/>
          </a:xfrm>
          <a:prstGeom prst="rect">
            <a:avLst/>
          </a:prstGeom>
        </p:spPr>
      </p:pic>
      <p:pic>
        <p:nvPicPr>
          <p:cNvPr id="9" name="圖片 8" descr="bird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895" y="1199515"/>
            <a:ext cx="1155065" cy="1624330"/>
          </a:xfrm>
          <a:prstGeom prst="rect">
            <a:avLst/>
          </a:prstGeom>
        </p:spPr>
      </p:pic>
      <p:pic>
        <p:nvPicPr>
          <p:cNvPr id="10" name="圖片 9" descr="fa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2810" y="1417320"/>
            <a:ext cx="1665605" cy="4834255"/>
          </a:xfrm>
          <a:prstGeom prst="rect">
            <a:avLst/>
          </a:prstGeom>
        </p:spPr>
      </p:pic>
      <p:pic>
        <p:nvPicPr>
          <p:cNvPr id="11" name="圖片 10" descr="shadow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6310" y="1961515"/>
            <a:ext cx="2775585" cy="75501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58445" y="46774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https://pixlr.com/tw/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45" y="2991485"/>
            <a:ext cx="1609725" cy="16859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56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(3) HTML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88265" y="1062355"/>
            <a:ext cx="5674995" cy="33858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&lt;body&gt;</a:t>
            </a:r>
          </a:p>
          <a:p>
            <a:r>
              <a:rPr lang="zh-TW" altLang="en-US"/>
              <a:t>  &lt;div id="scene"&gt;</a:t>
            </a:r>
          </a:p>
          <a:p>
            <a:r>
              <a:rPr lang="zh-TW" altLang="en-US"/>
              <a:t>    &lt;div class='layer'&gt;&lt;div class="background"&gt;&lt;/div&gt;&lt;/div&gt;</a:t>
            </a:r>
          </a:p>
          <a:p>
            <a:r>
              <a:rPr lang="zh-TW" altLang="en-US"/>
              <a:t>    &lt;div class='layer'&gt;&lt;div class="building"&gt;&lt;/div&gt;&lt;/div&gt;</a:t>
            </a:r>
          </a:p>
          <a:p>
            <a:r>
              <a:rPr lang="zh-TW" altLang="en-US"/>
              <a:t>    &lt;div class='layer'&gt;&lt;div class="bird bird1"&gt;&lt;/div&gt;&lt;/div&gt;</a:t>
            </a:r>
          </a:p>
          <a:p>
            <a:r>
              <a:rPr lang="zh-TW" altLang="en-US"/>
              <a:t>    &lt;div class='layer'&gt;&lt;div class="bird bird2"&gt;&lt;/div&gt;&lt;/div&gt;</a:t>
            </a:r>
          </a:p>
          <a:p>
            <a:r>
              <a:rPr lang="zh-TW" altLang="en-US"/>
              <a:t>    &lt;div class='layer'&gt;&lt;div class="bird bird3"&gt;&lt;/div&gt;&lt;/div&gt;   </a:t>
            </a:r>
          </a:p>
          <a:p>
            <a:r>
              <a:rPr lang="zh-TW" altLang="en-US"/>
              <a:t>    &lt;div class='layer'&gt;&lt;div class="shadow"&gt;&lt;/div&gt;&lt;/div&gt;  </a:t>
            </a:r>
          </a:p>
          <a:p>
            <a:r>
              <a:rPr lang="zh-TW" altLang="en-US"/>
              <a:t>    &lt;div class='layer'&gt;&lt;div class="fan"&gt;&lt;/div&gt;&lt;/div&gt;</a:t>
            </a:r>
          </a:p>
          <a:p>
            <a:r>
              <a:rPr lang="zh-TW" altLang="en-US"/>
              <a:t>    &lt;div class='layer'&gt;&lt;div class="bird bird4"&gt;&lt;/div&gt;&lt;/div&gt;</a:t>
            </a:r>
          </a:p>
          <a:p>
            <a:r>
              <a:rPr lang="zh-TW" altLang="en-US"/>
              <a:t>&lt;/div&gt;</a:t>
            </a:r>
          </a:p>
          <a:p>
            <a:r>
              <a:rPr lang="zh-TW" altLang="en-US"/>
              <a:t>&lt;/body&gt;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6027420" y="364490"/>
            <a:ext cx="6292850" cy="5854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</a:p>
          <a:p>
            <a:endParaRPr lang="zh-TW" altLang="en-US"/>
          </a:p>
          <a:p>
            <a:r>
              <a:rPr lang="en-US" altLang="zh-TW"/>
              <a:t>*</a:t>
            </a:r>
            <a:r>
              <a:rPr lang="zh-TW" altLang="en-US"/>
              <a:t>{margin:0;padding:0}</a:t>
            </a:r>
          </a:p>
          <a:p>
            <a:r>
              <a:rPr lang="zh-TW" altLang="en-US"/>
              <a:t>#scene{width:100%;height:800px;overflow:hidden}</a:t>
            </a:r>
          </a:p>
          <a:p>
            <a:endParaRPr lang="zh-TW" altLang="en-US"/>
          </a:p>
          <a:p>
            <a:r>
              <a:rPr lang="zh-TW" altLang="en-US"/>
              <a:t>.layer{</a:t>
            </a:r>
          </a:p>
          <a:p>
            <a:r>
              <a:rPr lang="zh-TW" altLang="en-US"/>
              <a:t>    display: block;</a:t>
            </a:r>
          </a:p>
          <a:p>
            <a:r>
              <a:rPr lang="zh-TW" altLang="en-US"/>
              <a:t>    height: 101%;</a:t>
            </a:r>
          </a:p>
          <a:p>
            <a:r>
              <a:rPr lang="zh-TW" altLang="en-US"/>
              <a:t>    width: 101%;</a:t>
            </a:r>
          </a:p>
          <a:p>
            <a:r>
              <a:rPr lang="zh-TW" altLang="en-US"/>
              <a:t>}</a:t>
            </a:r>
          </a:p>
          <a:p>
            <a:endParaRPr lang="zh-TW" altLang="en-US"/>
          </a:p>
          <a:p>
            <a:r>
              <a:rPr lang="zh-TW" altLang="en-US">
                <a:sym typeface="+mn-ea"/>
              </a:rPr>
              <a:t>.background {</a:t>
            </a:r>
            <a:endParaRPr lang="zh-TW" altLang="en-US"/>
          </a:p>
          <a:p>
            <a:r>
              <a:rPr lang="zh-TW" altLang="en-US">
                <a:sym typeface="+mn-ea"/>
              </a:rPr>
              <a:t>    background: url(image/background.png) no-repeat 50% 100%;</a:t>
            </a:r>
            <a:endParaRPr lang="zh-TW" altLang="en-US"/>
          </a:p>
          <a:p>
            <a:r>
              <a:rPr lang="zh-TW" altLang="en-US">
                <a:sym typeface="+mn-ea"/>
              </a:rPr>
              <a:t>    bottom: 0px;</a:t>
            </a:r>
            <a:endParaRPr lang="zh-TW" altLang="en-US"/>
          </a:p>
          <a:p>
            <a:r>
              <a:rPr lang="zh-TW" altLang="en-US">
                <a:sym typeface="+mn-ea"/>
              </a:rPr>
              <a:t>    background-size: cover;</a:t>
            </a:r>
            <a:endParaRPr lang="zh-TW" altLang="en-US"/>
          </a:p>
          <a:p>
            <a:r>
              <a:rPr lang="zh-TW" altLang="en-US">
                <a:sym typeface="+mn-ea"/>
              </a:rPr>
              <a:t>    position: absolute;</a:t>
            </a:r>
            <a:endParaRPr lang="zh-TW" altLang="en-US"/>
          </a:p>
          <a:p>
            <a:r>
              <a:rPr lang="zh-TW" altLang="en-US">
                <a:sym typeface="+mn-ea"/>
              </a:rPr>
              <a:t>    width: 110%;</a:t>
            </a:r>
            <a:endParaRPr lang="zh-TW" altLang="en-US"/>
          </a:p>
          <a:p>
            <a:r>
              <a:rPr lang="zh-TW" altLang="en-US">
                <a:sym typeface="+mn-ea"/>
              </a:rPr>
              <a:t>    left: -5%;</a:t>
            </a:r>
            <a:endParaRPr lang="zh-TW" altLang="en-US"/>
          </a:p>
          <a:p>
            <a:r>
              <a:rPr lang="zh-TW" altLang="en-US">
                <a:sym typeface="+mn-ea"/>
              </a:rPr>
              <a:t>    top: -5%;</a:t>
            </a:r>
            <a:endParaRPr lang="zh-TW" altLang="en-US"/>
          </a:p>
          <a:p>
            <a:r>
              <a:rPr lang="zh-TW" altLang="en-US">
                <a:sym typeface="+mn-ea"/>
              </a:rPr>
              <a:t>}</a:t>
            </a:r>
          </a:p>
          <a:p>
            <a:r>
              <a:rPr lang="zh-TW" altLang="en-US"/>
              <a:t>&lt;/style&gt;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4448175"/>
            <a:ext cx="457581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57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(4) CSS  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決定擺放位置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37160" y="1199515"/>
            <a:ext cx="4678045" cy="2653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TW" altLang="en-US" sz="1400"/>
              <a:t>.building{</a:t>
            </a:r>
          </a:p>
          <a:p>
            <a:r>
              <a:rPr lang="zh-TW" altLang="en-US" sz="1400"/>
              <a:t>    background-image: url(image/building.png);</a:t>
            </a:r>
          </a:p>
          <a:p>
            <a:r>
              <a:rPr lang="zh-TW" altLang="en-US" sz="1400"/>
              <a:t>    background-repeat: no-repeat;</a:t>
            </a:r>
          </a:p>
          <a:p>
            <a:r>
              <a:rPr lang="zh-TW" altLang="en-US" sz="1400"/>
              <a:t>    bottom: 275px;</a:t>
            </a:r>
          </a:p>
          <a:p>
            <a:r>
              <a:rPr lang="zh-TW" altLang="en-US" sz="1400"/>
              <a:t>    position: absolute;</a:t>
            </a:r>
          </a:p>
          <a:p>
            <a:r>
              <a:rPr lang="zh-TW" altLang="en-US" sz="1400"/>
              <a:t>    left: 60%;</a:t>
            </a:r>
          </a:p>
          <a:p>
            <a:r>
              <a:rPr lang="zh-TW" altLang="en-US" sz="1400"/>
              <a:t>    margin: 0px 15px;</a:t>
            </a:r>
          </a:p>
          <a:p>
            <a:r>
              <a:rPr lang="zh-TW" altLang="en-US" sz="1400"/>
              <a:t>    background-size: auto auto;</a:t>
            </a:r>
          </a:p>
          <a:p>
            <a:r>
              <a:rPr lang="zh-TW" altLang="en-US" sz="1400"/>
              <a:t>    height: 124px;</a:t>
            </a:r>
          </a:p>
          <a:p>
            <a:r>
              <a:rPr lang="zh-TW" altLang="en-US" sz="1400"/>
              <a:t>    width: 84px;</a:t>
            </a:r>
          </a:p>
          <a:p>
            <a:r>
              <a:rPr lang="zh-TW" altLang="en-US" sz="1400"/>
              <a:t>    background-size: contain;</a:t>
            </a:r>
          </a:p>
          <a:p>
            <a:r>
              <a:rPr lang="zh-TW" altLang="en-US" sz="1400"/>
              <a:t>}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5402580" y="1199515"/>
            <a:ext cx="3507105" cy="54273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TW" altLang="en-US" sz="1400"/>
              <a:t>.fan{</a:t>
            </a:r>
          </a:p>
          <a:p>
            <a:r>
              <a:rPr lang="zh-TW" altLang="en-US" sz="1400"/>
              <a:t>    background-image: url(image/fan.png);</a:t>
            </a:r>
          </a:p>
          <a:p>
            <a:r>
              <a:rPr lang="zh-TW" altLang="en-US" sz="1400"/>
              <a:t>    background-repeat: no-repeat;</a:t>
            </a:r>
          </a:p>
          <a:p>
            <a:r>
              <a:rPr lang="zh-TW" altLang="en-US" sz="1400"/>
              <a:t>    bottom: 60px;</a:t>
            </a:r>
          </a:p>
          <a:p>
            <a:r>
              <a:rPr lang="zh-TW" altLang="en-US" sz="1400"/>
              <a:t>    position: absolute;</a:t>
            </a:r>
          </a:p>
          <a:p>
            <a:r>
              <a:rPr lang="zh-TW" altLang="en-US" sz="1400"/>
              <a:t>    left: 20%;</a:t>
            </a:r>
          </a:p>
          <a:p>
            <a:r>
              <a:rPr lang="zh-TW" altLang="en-US" sz="1400"/>
              <a:t>    margin: 0px -110px;</a:t>
            </a:r>
          </a:p>
          <a:p>
            <a:r>
              <a:rPr lang="zh-TW" altLang="en-US" sz="1400"/>
              <a:t>    background-size: auto auto;</a:t>
            </a:r>
          </a:p>
          <a:p>
            <a:r>
              <a:rPr lang="zh-TW" altLang="en-US" sz="1400"/>
              <a:t>    height: 695px;</a:t>
            </a:r>
          </a:p>
          <a:p>
            <a:r>
              <a:rPr lang="zh-TW" altLang="en-US" sz="1400"/>
              <a:t>    width: 239px;</a:t>
            </a:r>
          </a:p>
          <a:p>
            <a:r>
              <a:rPr lang="zh-TW" altLang="en-US" sz="1400"/>
              <a:t>    background-size: contain;</a:t>
            </a:r>
          </a:p>
          <a:p>
            <a:r>
              <a:rPr lang="zh-TW" altLang="en-US" sz="1400"/>
              <a:t>}</a:t>
            </a:r>
          </a:p>
          <a:p>
            <a:r>
              <a:rPr lang="zh-TW" altLang="en-US" sz="1400"/>
              <a:t>.shadow{</a:t>
            </a:r>
          </a:p>
          <a:p>
            <a:r>
              <a:rPr lang="zh-TW" altLang="en-US" sz="1400"/>
              <a:t>    background-image: url(image/shadow.png);</a:t>
            </a:r>
          </a:p>
          <a:p>
            <a:r>
              <a:rPr lang="zh-TW" altLang="en-US" sz="1400"/>
              <a:t>    background-repeat: no-repeat;</a:t>
            </a:r>
          </a:p>
          <a:p>
            <a:r>
              <a:rPr lang="zh-TW" altLang="en-US" sz="1400"/>
              <a:t>    bottom: 60px;</a:t>
            </a:r>
          </a:p>
          <a:p>
            <a:r>
              <a:rPr lang="zh-TW" altLang="en-US" sz="1400"/>
              <a:t>    position: absolute;</a:t>
            </a:r>
          </a:p>
          <a:p>
            <a:r>
              <a:rPr lang="zh-TW" altLang="en-US" sz="1400"/>
              <a:t>    left: 20%;</a:t>
            </a:r>
          </a:p>
          <a:p>
            <a:r>
              <a:rPr lang="zh-TW" altLang="en-US" sz="1400"/>
              <a:t>    margin: 0px -300px;</a:t>
            </a:r>
          </a:p>
          <a:p>
            <a:r>
              <a:rPr lang="zh-TW" altLang="en-US" sz="1400"/>
              <a:t>    background-size: auto auto;</a:t>
            </a:r>
          </a:p>
          <a:p>
            <a:r>
              <a:rPr lang="zh-TW" altLang="en-US" sz="1400"/>
              <a:t>    height: 96px;</a:t>
            </a:r>
          </a:p>
          <a:p>
            <a:r>
              <a:rPr lang="zh-TW" altLang="en-US" sz="1400"/>
              <a:t>    width: 353px;</a:t>
            </a:r>
          </a:p>
          <a:p>
            <a:r>
              <a:rPr lang="zh-TW" altLang="en-US" sz="1400"/>
              <a:t>    background-size: contain;</a:t>
            </a:r>
          </a:p>
          <a:p>
            <a:r>
              <a:rPr lang="zh-TW" altLang="en-US" sz="1400"/>
              <a:t>    opacity:0.6</a:t>
            </a:r>
          </a:p>
          <a:p>
            <a:r>
              <a:rPr lang="zh-TW" altLang="en-US" sz="1400"/>
              <a:t>}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90" y="1784985"/>
            <a:ext cx="2980690" cy="409638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5" y="3960495"/>
            <a:ext cx="4345940" cy="232092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(4) CSS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4998085" y="395605"/>
            <a:ext cx="3507105" cy="606742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TW" altLang="en-US" sz="1400"/>
              <a:t>.bird1{</a:t>
            </a:r>
          </a:p>
          <a:p>
            <a:r>
              <a:rPr lang="zh-TW" altLang="en-US" sz="1400"/>
              <a:t>    background-image: url(image/bird1.png);   </a:t>
            </a:r>
          </a:p>
          <a:p>
            <a:r>
              <a:rPr lang="zh-TW" altLang="en-US" sz="1400"/>
              <a:t>    bottom: 650px;   </a:t>
            </a:r>
          </a:p>
          <a:p>
            <a:r>
              <a:rPr lang="zh-TW" altLang="en-US" sz="1400"/>
              <a:t>    left: 85%;       </a:t>
            </a:r>
          </a:p>
          <a:p>
            <a:r>
              <a:rPr lang="zh-TW" altLang="en-US" sz="1400"/>
              <a:t>    height: 44px;</a:t>
            </a:r>
          </a:p>
          <a:p>
            <a:r>
              <a:rPr lang="zh-TW" altLang="en-US" sz="1400"/>
              <a:t>    width: 32px;    </a:t>
            </a:r>
          </a:p>
          <a:p>
            <a:r>
              <a:rPr lang="zh-TW" altLang="en-US" sz="1400"/>
              <a:t>}</a:t>
            </a:r>
          </a:p>
          <a:p>
            <a:r>
              <a:rPr lang="zh-TW" altLang="en-US" sz="1400"/>
              <a:t>.bird2{</a:t>
            </a:r>
          </a:p>
          <a:p>
            <a:r>
              <a:rPr lang="zh-TW" altLang="en-US" sz="1400"/>
              <a:t>    background-image: url(image/bird2.png);   </a:t>
            </a:r>
          </a:p>
          <a:p>
            <a:r>
              <a:rPr lang="zh-TW" altLang="en-US" sz="1400"/>
              <a:t>    bottom: 640px;   </a:t>
            </a:r>
          </a:p>
          <a:p>
            <a:r>
              <a:rPr lang="zh-TW" altLang="en-US" sz="1400"/>
              <a:t>    left: 81%; </a:t>
            </a:r>
          </a:p>
          <a:p>
            <a:r>
              <a:rPr lang="zh-TW" altLang="en-US" sz="1400"/>
              <a:t>    height: 42px;</a:t>
            </a:r>
          </a:p>
          <a:p>
            <a:r>
              <a:rPr lang="zh-TW" altLang="en-US" sz="1400"/>
              <a:t>    width: 66px;    </a:t>
            </a:r>
          </a:p>
          <a:p>
            <a:r>
              <a:rPr lang="zh-TW" altLang="en-US" sz="1400"/>
              <a:t>}</a:t>
            </a:r>
          </a:p>
          <a:p>
            <a:r>
              <a:rPr lang="zh-TW" altLang="en-US" sz="1400"/>
              <a:t>.bird3{</a:t>
            </a:r>
          </a:p>
          <a:p>
            <a:r>
              <a:rPr lang="zh-TW" altLang="en-US" sz="1400"/>
              <a:t>    background-image: url(image/bird3.png);   </a:t>
            </a:r>
          </a:p>
          <a:p>
            <a:r>
              <a:rPr lang="zh-TW" altLang="en-US" sz="1400"/>
              <a:t>    bottom: 600px;   </a:t>
            </a:r>
          </a:p>
          <a:p>
            <a:r>
              <a:rPr lang="zh-TW" altLang="en-US" sz="1400"/>
              <a:t>    left: 80%;  </a:t>
            </a:r>
          </a:p>
          <a:p>
            <a:r>
              <a:rPr lang="zh-TW" altLang="en-US" sz="1400"/>
              <a:t>    height: 36px;</a:t>
            </a:r>
          </a:p>
          <a:p>
            <a:r>
              <a:rPr lang="zh-TW" altLang="en-US" sz="1400"/>
              <a:t>    width: 48px;    </a:t>
            </a:r>
          </a:p>
          <a:p>
            <a:r>
              <a:rPr lang="zh-TW" altLang="en-US" sz="1400"/>
              <a:t>}</a:t>
            </a:r>
          </a:p>
          <a:p>
            <a:r>
              <a:rPr lang="zh-TW" altLang="en-US" sz="1400"/>
              <a:t>.bird4{</a:t>
            </a:r>
          </a:p>
          <a:p>
            <a:r>
              <a:rPr lang="zh-TW" altLang="en-US" sz="1400"/>
              <a:t>    background-image: url(image/bird4.png);    </a:t>
            </a:r>
          </a:p>
          <a:p>
            <a:r>
              <a:rPr lang="zh-TW" altLang="en-US" sz="1400"/>
              <a:t>    bottom: 550px;    </a:t>
            </a:r>
          </a:p>
          <a:p>
            <a:r>
              <a:rPr lang="zh-TW" altLang="en-US" sz="1400"/>
              <a:t>    left: 75%;  </a:t>
            </a:r>
          </a:p>
          <a:p>
            <a:r>
              <a:rPr lang="zh-TW" altLang="en-US" sz="1400"/>
              <a:t>    height: 88px;</a:t>
            </a:r>
          </a:p>
          <a:p>
            <a:r>
              <a:rPr lang="zh-TW" altLang="en-US" sz="1400"/>
              <a:t>    width: 64px;    </a:t>
            </a:r>
          </a:p>
          <a:p>
            <a:r>
              <a:rPr lang="zh-TW" altLang="en-US" sz="1400"/>
              <a:t>}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299210" y="1403985"/>
            <a:ext cx="2540000" cy="15868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.bird{</a:t>
            </a:r>
          </a:p>
          <a:p>
            <a:pPr lvl="0" algn="l"/>
            <a:r>
              <a:rPr lang="zh-TW" altLang="en-US" sz="1400">
                <a:sym typeface="+mn-ea"/>
              </a:rPr>
              <a:t>    background-repeat: no-repeat;</a:t>
            </a:r>
          </a:p>
          <a:p>
            <a:pPr lvl="0" algn="l"/>
            <a:r>
              <a:rPr lang="zh-TW" altLang="en-US" sz="1400">
                <a:sym typeface="+mn-ea"/>
              </a:rPr>
              <a:t>    position: absolute;</a:t>
            </a:r>
          </a:p>
          <a:p>
            <a:pPr lvl="0" algn="l"/>
            <a:r>
              <a:rPr lang="zh-TW" altLang="en-US" sz="1400">
                <a:sym typeface="+mn-ea"/>
              </a:rPr>
              <a:t>    background-size: auto auto;</a:t>
            </a:r>
          </a:p>
          <a:p>
            <a:pPr lvl="0" algn="l"/>
            <a:r>
              <a:rPr lang="zh-TW" altLang="en-US" sz="1400">
                <a:sym typeface="+mn-ea"/>
              </a:rPr>
              <a:t>    background-size: contain;</a:t>
            </a:r>
          </a:p>
          <a:p>
            <a:pPr lvl="0" algn="l"/>
            <a:r>
              <a:rPr lang="zh-TW" altLang="en-US" sz="1400">
                <a:sym typeface="+mn-ea"/>
              </a:rPr>
              <a:t>    margin: 0px 15px; </a:t>
            </a:r>
          </a:p>
          <a:p>
            <a:pPr lvl="0" algn="l"/>
            <a:r>
              <a:rPr lang="zh-TW" altLang="en-US" sz="1400">
                <a:sym typeface="+mn-ea"/>
              </a:rPr>
              <a:t>}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987550"/>
            <a:ext cx="3444240" cy="288353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1586845" y="1905635"/>
            <a:ext cx="291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0491470" y="2181225"/>
            <a:ext cx="291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10363200" y="3492500"/>
            <a:ext cx="291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8747760" y="3372485"/>
            <a:ext cx="291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" y="3961130"/>
            <a:ext cx="4738370" cy="25019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59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(5) Javascript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94945" y="2209165"/>
            <a:ext cx="5770880" cy="41471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&lt;body&gt;</a:t>
            </a:r>
          </a:p>
          <a:p>
            <a:pPr lvl="0" algn="l"/>
            <a:r>
              <a:rPr lang="zh-TW" altLang="en-US" sz="1400">
                <a:sym typeface="+mn-ea"/>
              </a:rPr>
              <a:t>&lt;div id="scene"&gt;</a:t>
            </a: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data-depth="0.05"</a:t>
            </a:r>
            <a:r>
              <a:rPr lang="zh-TW" altLang="en-US" sz="1400">
                <a:sym typeface="+mn-ea"/>
              </a:rPr>
              <a:t> class='layer'&gt;&lt;div class="background"&gt;&lt;/div&gt;&lt;/div&gt;</a:t>
            </a: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data-depth="0.07"</a:t>
            </a:r>
            <a:r>
              <a:rPr lang="zh-TW" altLang="en-US" sz="1400">
                <a:sym typeface="+mn-ea"/>
              </a:rPr>
              <a:t> class='layer'&gt;&lt;div class="building"&gt;&lt;/div&gt;&lt;/div&gt;</a:t>
            </a: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data-depth="0.1"</a:t>
            </a:r>
            <a:r>
              <a:rPr lang="zh-TW" altLang="en-US" sz="1400">
                <a:sym typeface="+mn-ea"/>
              </a:rPr>
              <a:t>    class='layer'&gt;&lt;div class="bird bird1"&gt;&lt;/div&gt;&lt;/div&gt;</a:t>
            </a: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data-depth="0.135"</a:t>
            </a:r>
            <a:r>
              <a:rPr lang="zh-TW" altLang="en-US" sz="1400">
                <a:sym typeface="+mn-ea"/>
              </a:rPr>
              <a:t>class='layer'&gt;&lt;div class="bird bird2"&gt;&lt;/div&gt;&lt;/div&gt;</a:t>
            </a: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data-depth="0.165"</a:t>
            </a:r>
            <a:r>
              <a:rPr lang="zh-TW" altLang="en-US" sz="1400">
                <a:sym typeface="+mn-ea"/>
              </a:rPr>
              <a:t>class='layer'&gt;&lt;div class="bird bird3"&gt;&lt;/div&gt;&lt;/div&gt;   </a:t>
            </a: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data-depth="0.17" </a:t>
            </a:r>
            <a:r>
              <a:rPr lang="zh-TW" altLang="en-US" sz="1400">
                <a:sym typeface="+mn-ea"/>
              </a:rPr>
              <a:t> class='layer'&gt;&lt;div class="shadow"&gt;&lt;/div&gt;&lt;/div&gt;  </a:t>
            </a: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data-depth="0.2"</a:t>
            </a:r>
            <a:r>
              <a:rPr lang="zh-TW" altLang="en-US" sz="1400">
                <a:sym typeface="+mn-ea"/>
              </a:rPr>
              <a:t>    class='layer'&gt;&lt;div class="fan"&gt;&lt;/div&gt;&lt;/div&gt;</a:t>
            </a: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data-depth="0.25"</a:t>
            </a:r>
            <a:r>
              <a:rPr lang="zh-TW" altLang="en-US" sz="1400">
                <a:sym typeface="+mn-ea"/>
              </a:rPr>
              <a:t>  class='layer'&gt;&lt;div class="bird bird4"&gt;&lt;/div&gt;&lt;/div&gt;</a:t>
            </a:r>
          </a:p>
          <a:p>
            <a:pPr lvl="0" algn="l"/>
            <a:r>
              <a:rPr lang="zh-TW" altLang="en-US" sz="1400">
                <a:sym typeface="+mn-ea"/>
              </a:rPr>
              <a:t>&lt;/div&gt;</a:t>
            </a:r>
          </a:p>
          <a:p>
            <a:pPr lvl="0" algn="l"/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&lt;script&gt;</a:t>
            </a: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var scene = document.getElementById('scene');</a:t>
            </a: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var parallaxInstance = new Parallax(scene, {</a:t>
            </a: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    relativeInput: true</a:t>
            </a: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});</a:t>
            </a: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&lt;/script&gt;</a:t>
            </a:r>
          </a:p>
          <a:p>
            <a:pPr lvl="0" algn="l"/>
            <a:r>
              <a:rPr lang="zh-TW" altLang="en-US" sz="1400">
                <a:sym typeface="+mn-ea"/>
              </a:rPr>
              <a:t>&lt;/body&gt;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58445" y="1546225"/>
            <a:ext cx="4135120" cy="3067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&lt;script src="js/parallax.min.js"&gt;&lt;/script&gt;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325" y="334010"/>
            <a:ext cx="5594985" cy="29464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203315" y="4016375"/>
            <a:ext cx="3209290" cy="137350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.fan{    </a:t>
            </a:r>
          </a:p>
          <a:p>
            <a:pPr lvl="0" algn="l"/>
            <a:r>
              <a:rPr lang="zh-TW" altLang="en-US" sz="1400">
                <a:sym typeface="+mn-ea"/>
              </a:rPr>
              <a:t>    animation-name:swing;</a:t>
            </a:r>
          </a:p>
          <a:p>
            <a:pPr lvl="0" algn="l"/>
            <a:r>
              <a:rPr lang="zh-TW" altLang="en-US" sz="1400">
                <a:sym typeface="+mn-ea"/>
              </a:rPr>
              <a:t>    animation-duration:1s; </a:t>
            </a:r>
          </a:p>
          <a:p>
            <a:pPr lvl="0" algn="l"/>
            <a:r>
              <a:rPr lang="zh-TW" altLang="en-US" sz="1400">
                <a:sym typeface="+mn-ea"/>
              </a:rPr>
              <a:t>    animation-iteration-count:infinite;</a:t>
            </a:r>
          </a:p>
          <a:p>
            <a:pPr lvl="0" algn="l"/>
            <a:r>
              <a:rPr lang="zh-TW" altLang="en-US" sz="1400">
                <a:sym typeface="+mn-ea"/>
              </a:rPr>
              <a:t>    animation-timing-function:ease-in-out;</a:t>
            </a:r>
          </a:p>
          <a:p>
            <a:pPr lvl="0" algn="l"/>
            <a:r>
              <a:rPr lang="en-US" altLang="zh-TW" sz="1400">
                <a:sym typeface="+mn-ea"/>
              </a:rPr>
              <a:t>}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9412605" y="4016375"/>
            <a:ext cx="2678430" cy="22269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@keyframes swing{</a:t>
            </a:r>
          </a:p>
          <a:p>
            <a:pPr lvl="0" algn="l"/>
            <a:r>
              <a:rPr lang="zh-TW" altLang="en-US" sz="1400">
                <a:sym typeface="+mn-ea"/>
              </a:rPr>
              <a:t>  0%,100%{</a:t>
            </a:r>
          </a:p>
          <a:p>
            <a:pPr lvl="0" algn="l"/>
            <a:r>
              <a:rPr lang="zh-TW" altLang="en-US" sz="1400">
                <a:sym typeface="+mn-ea"/>
              </a:rPr>
              <a:t>    transform: rotate(</a:t>
            </a:r>
            <a:r>
              <a:rPr lang="en-US" altLang="zh-TW" sz="1400">
                <a:sym typeface="+mn-ea"/>
              </a:rPr>
              <a:t>0.</a:t>
            </a:r>
            <a:r>
              <a:rPr lang="zh-TW" altLang="en-US" sz="1400">
                <a:sym typeface="+mn-ea"/>
              </a:rPr>
              <a:t>1deg);</a:t>
            </a:r>
          </a:p>
          <a:p>
            <a:pPr lvl="0" algn="l"/>
            <a:r>
              <a:rPr lang="zh-TW" altLang="en-US" sz="1400">
                <a:sym typeface="+mn-ea"/>
              </a:rPr>
              <a:t>    transform-origin:bottom center;</a:t>
            </a:r>
          </a:p>
          <a:p>
            <a:pPr lvl="0" algn="l"/>
            <a:r>
              <a:rPr lang="zh-TW" altLang="en-US" sz="1400">
                <a:sym typeface="+mn-ea"/>
              </a:rPr>
              <a:t>  }</a:t>
            </a:r>
          </a:p>
          <a:p>
            <a:pPr lvl="0" algn="l"/>
            <a:r>
              <a:rPr lang="zh-TW" altLang="en-US" sz="1400">
                <a:sym typeface="+mn-ea"/>
              </a:rPr>
              <a:t>  50%{</a:t>
            </a:r>
          </a:p>
          <a:p>
            <a:pPr lvl="0" algn="l"/>
            <a:r>
              <a:rPr lang="zh-TW" altLang="en-US" sz="1400">
                <a:sym typeface="+mn-ea"/>
              </a:rPr>
              <a:t>    transform: rotate(-</a:t>
            </a:r>
            <a:r>
              <a:rPr lang="en-US" altLang="zh-TW" sz="1400">
                <a:sym typeface="+mn-ea"/>
              </a:rPr>
              <a:t>0.</a:t>
            </a:r>
            <a:r>
              <a:rPr lang="zh-TW" altLang="en-US" sz="1400">
                <a:sym typeface="+mn-ea"/>
              </a:rPr>
              <a:t>1deg);</a:t>
            </a:r>
          </a:p>
          <a:p>
            <a:pPr lvl="0" algn="l"/>
            <a:r>
              <a:rPr lang="zh-TW" altLang="en-US" sz="1400">
                <a:sym typeface="+mn-ea"/>
              </a:rPr>
              <a:t>    transform-origin:bottom center;</a:t>
            </a:r>
          </a:p>
          <a:p>
            <a:pPr lvl="0" algn="l"/>
            <a:r>
              <a:rPr lang="zh-TW" altLang="en-US" sz="1400">
                <a:sym typeface="+mn-ea"/>
              </a:rPr>
              <a:t>  }</a:t>
            </a:r>
          </a:p>
          <a:p>
            <a:pPr lvl="0" algn="l"/>
            <a:r>
              <a:rPr lang="zh-TW" altLang="en-US" sz="1400">
                <a:sym typeface="+mn-ea"/>
              </a:rPr>
              <a:t>}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6203315" y="3650615"/>
            <a:ext cx="289941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風機加上微微鐘擺效果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184" y="1646794"/>
            <a:ext cx="1981477" cy="152421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439" y="2103928"/>
            <a:ext cx="2800350" cy="89535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7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環境架設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405184" y="1277462"/>
            <a:ext cx="5849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開啟資料夾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開啟桌面建立的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myweb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資料夾</a:t>
            </a:r>
          </a:p>
        </p:txBody>
      </p:sp>
      <p:sp>
        <p:nvSpPr>
          <p:cNvPr id="13" name="箭號: 向右 12"/>
          <p:cNvSpPr/>
          <p:nvPr/>
        </p:nvSpPr>
        <p:spPr>
          <a:xfrm>
            <a:off x="5737979" y="2603731"/>
            <a:ext cx="1467946" cy="250257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83" y="1646794"/>
            <a:ext cx="2800741" cy="2362530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1014483" y="1282305"/>
            <a:ext cx="2800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安裝繁中</a:t>
            </a: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83" y="4556993"/>
            <a:ext cx="2838846" cy="1819529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1005312" y="4187661"/>
            <a:ext cx="2800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live server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5184" y="3489437"/>
            <a:ext cx="6269829" cy="2887085"/>
          </a:xfrm>
          <a:prstGeom prst="rect">
            <a:avLst/>
          </a:prstGeom>
        </p:spPr>
      </p:pic>
      <p:sp>
        <p:nvSpPr>
          <p:cNvPr id="5" name="箭號: 向右 4"/>
          <p:cNvSpPr/>
          <p:nvPr/>
        </p:nvSpPr>
        <p:spPr>
          <a:xfrm>
            <a:off x="3757273" y="5231360"/>
            <a:ext cx="695186" cy="250257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045069" y="4117408"/>
            <a:ext cx="175854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79145" y="1052195"/>
            <a:ext cx="343344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  <a:sym typeface="+mn-ea"/>
              </a:rPr>
              <a:t>ul,ol,li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清單</a:t>
            </a:r>
            <a:endParaRPr lang="zh-TW" altLang="en-US" dirty="0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</a:p>
        </p:txBody>
      </p:sp>
      <p:sp>
        <p:nvSpPr>
          <p:cNvPr id="9" name="內容版面配置區 2"/>
          <p:cNvSpPr>
            <a:spLocks noGrp="1"/>
          </p:cNvSpPr>
          <p:nvPr/>
        </p:nvSpPr>
        <p:spPr>
          <a:xfrm>
            <a:off x="677334" y="1567543"/>
            <a:ext cx="8596668" cy="447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4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的清單，有分成以下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無排序清單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(Unordered List)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ul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標籤代表清單開始，而使用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&lt;li&gt;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標籤代表每一個清單項目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排序清單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(Ordered List)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ol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標籤代表清單開始，而使用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&lt;li&gt;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標籤代表每一個清單項目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投影片編號版面配置區 3"/>
          <p:cNvSpPr>
            <a:spLocks noGrp="1"/>
          </p:cNvSpPr>
          <p:nvPr/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5FCBEF"/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4572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9144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3716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18288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2860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7432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2004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6576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fld id="{2715F801-F91F-44F6-9E20-D4B06AE8B157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604006" y="2936261"/>
            <a:ext cx="479649" cy="505097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217929" y="2736373"/>
            <a:ext cx="2147313" cy="1498316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</a:t>
            </a:r>
            <a:r>
              <a:rPr lang="en-US" altLang="zh-TW" dirty="0" err="1"/>
              <a:t>ul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紅茶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綠茶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烏龍茶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&lt;/</a:t>
            </a:r>
            <a:r>
              <a:rPr lang="en-US" altLang="zh-TW" dirty="0" err="1"/>
              <a:t>ul</a:t>
            </a:r>
            <a:r>
              <a:rPr lang="en-US" altLang="zh-TW" dirty="0"/>
              <a:t>&gt;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21" y="2736373"/>
            <a:ext cx="1190625" cy="904875"/>
          </a:xfrm>
          <a:prstGeom prst="rect">
            <a:avLst/>
          </a:prstGeom>
          <a:ln>
            <a:solidFill>
              <a:srgbClr val="5FCBEF"/>
            </a:solidFill>
          </a:ln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21" y="5037430"/>
            <a:ext cx="1152525" cy="933450"/>
          </a:xfrm>
          <a:prstGeom prst="rect">
            <a:avLst/>
          </a:prstGeom>
          <a:ln>
            <a:solidFill>
              <a:srgbClr val="5FCBEF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1217929" y="5040662"/>
            <a:ext cx="2147313" cy="1498316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</a:t>
            </a:r>
            <a:r>
              <a:rPr lang="en-US" altLang="zh-TW" dirty="0" err="1"/>
              <a:t>ol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紅茶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綠茶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烏龍茶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&lt;/</a:t>
            </a:r>
            <a:r>
              <a:rPr lang="en-US" altLang="zh-TW" dirty="0" err="1"/>
              <a:t>ol</a:t>
            </a:r>
            <a:r>
              <a:rPr lang="en-US" altLang="zh-TW" dirty="0"/>
              <a:t>&gt;</a:t>
            </a:r>
          </a:p>
        </p:txBody>
      </p:sp>
      <p:sp>
        <p:nvSpPr>
          <p:cNvPr id="17" name="向右箭號 16"/>
          <p:cNvSpPr/>
          <p:nvPr/>
        </p:nvSpPr>
        <p:spPr>
          <a:xfrm>
            <a:off x="3604006" y="5251606"/>
            <a:ext cx="479649" cy="505097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8265795" y="1052195"/>
            <a:ext cx="343344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  <a:sym typeface="+mn-ea"/>
              </a:rPr>
              <a:t>nav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導覽列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div</a:t>
            </a:r>
          </a:p>
        </p:txBody>
      </p:sp>
      <p:cxnSp>
        <p:nvCxnSpPr>
          <p:cNvPr id="26" name="直線接點 25"/>
          <p:cNvCxnSpPr/>
          <p:nvPr/>
        </p:nvCxnSpPr>
        <p:spPr>
          <a:xfrm>
            <a:off x="7861935" y="1081405"/>
            <a:ext cx="0" cy="474789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D0E1D3F-7F78-406A-A76D-30B83759A52E}" type="slidenum">
              <a:rPr lang="zh-TW" altLang="en-US" smtClean="0"/>
              <a:t>61</a:t>
            </a:fld>
            <a:endParaRPr lang="zh-TW" altLang="en-US"/>
          </a:p>
        </p:txBody>
      </p:sp>
      <p:sp useBgFill="1">
        <p:nvSpPr>
          <p:cNvPr id="263" name="矩形 262"/>
          <p:cNvSpPr/>
          <p:nvPr/>
        </p:nvSpPr>
        <p:spPr>
          <a:xfrm>
            <a:off x="3607711" y="2908169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grpSp>
        <p:nvGrpSpPr>
          <p:cNvPr id="264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265" name="Freeform 77"/>
            <p:cNvSpPr/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78"/>
            <p:cNvSpPr/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79"/>
            <p:cNvSpPr/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80"/>
            <p:cNvSpPr/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81"/>
            <p:cNvSpPr/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82"/>
            <p:cNvSpPr/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83"/>
            <p:cNvSpPr/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84"/>
            <p:cNvSpPr/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85"/>
            <p:cNvSpPr/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86"/>
            <p:cNvSpPr/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88"/>
            <p:cNvSpPr/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89"/>
            <p:cNvSpPr/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90"/>
            <p:cNvSpPr/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91"/>
            <p:cNvSpPr/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92"/>
            <p:cNvSpPr/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93"/>
            <p:cNvSpPr/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94"/>
            <p:cNvSpPr/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95"/>
            <p:cNvSpPr/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96"/>
            <p:cNvSpPr/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97"/>
            <p:cNvSpPr/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98"/>
            <p:cNvSpPr/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99"/>
            <p:cNvSpPr/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100"/>
            <p:cNvSpPr/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101"/>
            <p:cNvSpPr/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102"/>
            <p:cNvSpPr/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103"/>
            <p:cNvSpPr/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104"/>
            <p:cNvSpPr/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105"/>
            <p:cNvSpPr/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106"/>
            <p:cNvSpPr/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107"/>
            <p:cNvSpPr/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108"/>
            <p:cNvSpPr/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109"/>
            <p:cNvSpPr/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110"/>
            <p:cNvSpPr/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111"/>
            <p:cNvSpPr/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112"/>
            <p:cNvSpPr/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113"/>
            <p:cNvSpPr/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114"/>
            <p:cNvSpPr/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115"/>
            <p:cNvSpPr/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116"/>
            <p:cNvSpPr/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117"/>
            <p:cNvSpPr/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18"/>
            <p:cNvSpPr/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19"/>
            <p:cNvSpPr/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20"/>
            <p:cNvSpPr/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21"/>
            <p:cNvSpPr/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87"/>
            <p:cNvSpPr/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122"/>
            <p:cNvSpPr/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83" name="文本框 50"/>
          <p:cNvSpPr txBox="1"/>
          <p:nvPr/>
        </p:nvSpPr>
        <p:spPr>
          <a:xfrm>
            <a:off x="3853560" y="-311549"/>
            <a:ext cx="4502332" cy="58064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en-US" altLang="zh-CN" sz="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4" name="文本框 52"/>
          <p:cNvSpPr txBox="1"/>
          <p:nvPr/>
        </p:nvSpPr>
        <p:spPr>
          <a:xfrm>
            <a:off x="1434163" y="4571537"/>
            <a:ext cx="9097818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en-US" altLang="zh-TW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BootStrap5</a:t>
            </a:r>
            <a:endParaRPr lang="en-US" altLang="zh-TW" sz="1600" dirty="0">
              <a:solidFill>
                <a:schemeClr val="tx2"/>
              </a:solidFill>
              <a:latin typeface="新細明體" panose="02020500000000000000" pitchFamily="18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62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作品說明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九大秘境 規劃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779145" y="1627505"/>
            <a:ext cx="4180205" cy="3597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必須是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RWD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，手機板為主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驗收以手機板為主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內容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必須有導覽列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九大旅遊景點以圖片列表呈現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有報名表單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有頁尾述明網站所屬單位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5613400" y="175895"/>
            <a:ext cx="5739765" cy="6297295"/>
            <a:chOff x="10256" y="369"/>
            <a:chExt cx="8268" cy="9071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56" y="369"/>
              <a:ext cx="8268" cy="388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8" y="4249"/>
              <a:ext cx="8266" cy="3909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4" y="7368"/>
              <a:ext cx="8102" cy="2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63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85381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九大秘境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865630" y="1199515"/>
            <a:ext cx="323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https://getbootstrap.com/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" y="1567815"/>
            <a:ext cx="6445885" cy="283972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5" y="4808220"/>
            <a:ext cx="5543550" cy="172402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775460" y="4597400"/>
            <a:ext cx="40189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將</a:t>
            </a:r>
            <a:r>
              <a:rPr lang="en-US" altLang="zh-TW"/>
              <a:t>cdn</a:t>
            </a:r>
            <a:r>
              <a:rPr lang="zh-TW" altLang="en-US"/>
              <a:t>提供之連結貼入網頁</a:t>
            </a:r>
            <a:r>
              <a:rPr lang="en-US" altLang="zh-TW"/>
              <a:t>&lt;head&gt;</a:t>
            </a:r>
            <a:r>
              <a:rPr lang="zh-TW" altLang="en-US"/>
              <a:t>內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095" y="1875155"/>
            <a:ext cx="4352925" cy="3971925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>
            <a:off x="6806757" y="4071857"/>
            <a:ext cx="1368675" cy="505097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075" y="2624455"/>
            <a:ext cx="8960485" cy="3724275"/>
          </a:xfrm>
          <a:prstGeom prst="rect">
            <a:avLst/>
          </a:prstGeom>
        </p:spPr>
      </p:pic>
      <p:sp>
        <p:nvSpPr>
          <p:cNvPr id="6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7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bootstrap grid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系統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160780" y="2240915"/>
            <a:ext cx="2545080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r>
              <a:rPr lang="en-US" altLang="zh-TW"/>
              <a:t>class = '</a:t>
            </a:r>
            <a:r>
              <a:rPr lang="zh-TW" altLang="en-US">
                <a:solidFill>
                  <a:schemeClr val="tx1"/>
                </a:solidFill>
                <a:sym typeface="+mn-ea"/>
              </a:rPr>
              <a:t>row-cols</a:t>
            </a:r>
            <a:r>
              <a:rPr lang="en-US" altLang="zh-TW">
                <a:solidFill>
                  <a:schemeClr val="tx1"/>
                </a:solidFill>
              </a:rPr>
              <a:t>-</a:t>
            </a:r>
            <a:r>
              <a:rPr lang="en-US" altLang="zh-TW">
                <a:solidFill>
                  <a:srgbClr val="FF0000"/>
                </a:solidFill>
              </a:rPr>
              <a:t>XX</a:t>
            </a:r>
            <a:r>
              <a:rPr lang="en-US" altLang="zh-TW">
                <a:solidFill>
                  <a:schemeClr val="tx1"/>
                </a:solidFill>
              </a:rPr>
              <a:t>-</a:t>
            </a:r>
            <a:r>
              <a:rPr lang="en-US" altLang="zh-TW">
                <a:solidFill>
                  <a:srgbClr val="FF0000"/>
                </a:solidFill>
              </a:rPr>
              <a:t>n'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090454" y="2237508"/>
            <a:ext cx="640080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985429" y="2237508"/>
            <a:ext cx="640080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038259" y="2237508"/>
            <a:ext cx="640080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平板</a:t>
            </a:r>
          </a:p>
        </p:txBody>
      </p:sp>
      <p:sp>
        <p:nvSpPr>
          <p:cNvPr id="14" name="內容版面配置區 2"/>
          <p:cNvSpPr>
            <a:spLocks noGrp="1"/>
          </p:cNvSpPr>
          <p:nvPr/>
        </p:nvSpPr>
        <p:spPr>
          <a:xfrm>
            <a:off x="779145" y="1199515"/>
            <a:ext cx="8596630" cy="1134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4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製作響應式網頁的基礎，將整個網頁可見區域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(viewport)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(column)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，建立的流動型網格系統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(fluid grid system)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的網格系統，包含預先定義的類別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(class)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，可以快速設計網頁版面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105660" y="2774950"/>
            <a:ext cx="1117600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</a:rPr>
              <a:t>XX</a:t>
            </a:r>
            <a:r>
              <a:rPr lang="zh-TW" altLang="en-US">
                <a:solidFill>
                  <a:srgbClr val="FF0000"/>
                </a:solidFill>
              </a:rPr>
              <a:t>有這些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799455" y="5507355"/>
            <a:ext cx="218503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</a:rPr>
              <a:t>n</a:t>
            </a:r>
            <a:r>
              <a:rPr lang="zh-TW" altLang="en-US">
                <a:solidFill>
                  <a:schemeClr val="tx1"/>
                </a:solidFill>
              </a:rPr>
              <a:t>可以代入</a:t>
            </a:r>
            <a:r>
              <a:rPr lang="zh-TW" altLang="en-US">
                <a:solidFill>
                  <a:srgbClr val="FF0000"/>
                </a:solidFill>
              </a:rPr>
              <a:t> </a:t>
            </a:r>
            <a:r>
              <a:rPr lang="en-US" altLang="zh-TW">
                <a:solidFill>
                  <a:srgbClr val="FF0000"/>
                </a:solidFill>
              </a:rPr>
              <a:t>1 </a:t>
            </a:r>
            <a:r>
              <a:rPr lang="zh-TW" altLang="en-US">
                <a:solidFill>
                  <a:schemeClr val="tx1"/>
                </a:solidFill>
              </a:rPr>
              <a:t>到</a:t>
            </a:r>
            <a:r>
              <a:rPr lang="zh-TW" altLang="en-US">
                <a:solidFill>
                  <a:srgbClr val="FF0000"/>
                </a:solidFill>
              </a:rPr>
              <a:t> </a:t>
            </a:r>
            <a:r>
              <a:rPr lang="en-US" altLang="zh-TW">
                <a:solidFill>
                  <a:srgbClr val="FF0000"/>
                </a:solidFill>
              </a:rPr>
              <a:t>12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65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85381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導覽列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html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04495" y="1884680"/>
            <a:ext cx="6192520" cy="3404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&lt;nav&gt;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&lt;a href="#"&gt;旅遊網站&lt;/a&gt;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 id="navbarSupportedContent"&gt;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&lt;ul&gt;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&lt;li&gt;&lt;a href="#"&gt;項目1&lt;/a&gt;&lt;/li&gt;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&lt;li&gt;&lt;a href="#"&gt;項目2&lt;/a&gt;&lt;/li&gt;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&lt;li&gt;&lt;a href="#"&gt;項目3&lt;/a&gt;&lt;/li&gt;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&lt;/ul&gt;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&lt;/nav&gt;</a:t>
            </a:r>
          </a:p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&lt;/div&gt;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835" y="2646680"/>
            <a:ext cx="3917950" cy="156464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九大旅遊景點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html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268470" y="75565"/>
            <a:ext cx="9070340" cy="6721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 id="secret"&gt;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&lt;h1&gt;&lt;b&gt;九大秘境&lt;/b&gt;&lt;/h1&gt;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src="image/51.jpg" alt="嘉明湖"&gt;&lt;h6&gt;「天使的眼淚」嘉明湖 @ 台東 海端&lt;/h6&gt;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src="image/52.jpg" alt="老梅綠石槽"&gt;&lt;h6&gt;老梅綠石槽 @ 新北 石門&lt;/h6&gt;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src="image/53.jpg" alt="阿里山隙頂"&gt;&lt;h6&gt;阿里山隙頂 @ 嘉義 阿里山&lt;/h6&gt;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src="image/54.jpg" alt="「天空之城」十三層遺址"&gt;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&lt;h6&gt;「天空之城」十三層遺址 @ 新北 九份&lt;/h6&gt;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src="image/55.jpg" alt="栗松溫泉"&gt;&lt;h6&gt;栗松溫泉 @ 台東 海端&lt;/h6&gt;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src="image/56.jpg" alt="鷹石尖"&gt;&lt;h6&gt;鷹石尖 @ 宜蘭 頭城&lt;/h6&gt;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src="image/57.jpg" alt="能高安東軍"&gt;&lt;h6&gt;能高安東軍 @ 南投 花蓮&lt;/h6&gt;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src="image/58.jpg" alt="忘憂森林"&gt;&lt;h6&gt;忘憂森林 @ 南投 竹山&lt;/h6&gt;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src="image/59.jpg" alt="高美濕地"&gt;&lt;h6&gt;高美濕地 @ 台中 清水&lt;/h6&gt;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&lt;/div&gt;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660" y="1338580"/>
            <a:ext cx="2504440" cy="501777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67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html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71195" y="1092835"/>
            <a:ext cx="10682605" cy="3678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&lt;div id="reg"&gt;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&lt;h1&gt;&lt;b&gt;貼心服務&lt;/b&gt;&lt;/h1&gt;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&lt;h4&gt;請填寫資料，我們樂意為您服務&lt;/h4&gt;&lt;br&gt;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&lt;form action="#" method="post"&gt;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type="text" id="usr_name" placeholder="姓名"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type="radio" id="usr_male" name="usr_gender" value="male" checked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 先生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type="radio" id="usr_female" name="usr_gender" value="female"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 小姐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type="email" id="usr_email" placeholder="電子信箱"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type="text" id="usr_phone" placeholder="聯絡電話"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&lt;textarea id="usr_note" rows="3" placeholder="備註"&gt;&lt;/textarea&gt;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type="submit" value="請聯絡我"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&lt;/form&gt;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&lt;/div&gt;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665" y="4652645"/>
            <a:ext cx="88773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頁尾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html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2"/>
          <p:cNvSpPr>
            <a:spLocks noGrp="1"/>
          </p:cNvSpPr>
          <p:nvPr/>
        </p:nvSpPr>
        <p:spPr>
          <a:xfrm>
            <a:off x="1005205" y="1344930"/>
            <a:ext cx="8596630" cy="1668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4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r>
              <a:rPr lang="zh-TW" altLang="en-US" dirty="0"/>
              <a:t>在網頁加入</a:t>
            </a:r>
            <a:r>
              <a:rPr lang="en-US" altLang="zh-TW" dirty="0"/>
              <a:t>Footer</a:t>
            </a:r>
            <a:r>
              <a:rPr lang="zh-TW" altLang="en-US" dirty="0"/>
              <a:t>，可以放著作權宣告以及聯絡資訊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  <a:r>
              <a:rPr lang="zh-TW" altLang="en-US" dirty="0"/>
              <a:t>標籤之前，代表網頁主體的最後，加入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&lt;footer&gt;&lt;/footer&gt;</a:t>
            </a:r>
            <a:r>
              <a:rPr lang="zh-TW" altLang="en-US" dirty="0"/>
              <a:t>標籤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&lt;footer&gt;</a:t>
            </a:r>
            <a:r>
              <a:rPr lang="zh-TW" altLang="en-US" dirty="0"/>
              <a:t>內使用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  <a:r>
              <a:rPr lang="zh-TW" altLang="en-US" dirty="0"/>
              <a:t>標籤加入著作權宣告</a:t>
            </a: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&lt;footer&gt;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段一樣是放在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div.container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內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790" y="5092700"/>
            <a:ext cx="7355205" cy="40767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459865" y="3319145"/>
            <a:ext cx="7687310" cy="916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dirty="0"/>
              <a:t>        &lt;footer&gt;</a:t>
            </a:r>
          </a:p>
          <a:p>
            <a:r>
              <a:rPr lang="zh-TW" altLang="en-US" dirty="0"/>
              <a:t>            &lt;p&gt;Copyright &amp;copy; </a:t>
            </a:r>
            <a:r>
              <a:rPr lang="zh-TW" altLang="en-US" dirty="0" smtClean="0"/>
              <a:t>202</a:t>
            </a:r>
            <a:r>
              <a:rPr lang="en-US" altLang="zh-TW" dirty="0" smtClean="0"/>
              <a:t>4</a:t>
            </a:r>
            <a:r>
              <a:rPr lang="zh-TW" altLang="en-US" dirty="0" smtClean="0"/>
              <a:t> </a:t>
            </a:r>
            <a:r>
              <a:rPr lang="zh-TW" altLang="en-US" dirty="0"/>
              <a:t>iPower Travel Inc. All rights reserved.&lt;/p&gt;</a:t>
            </a:r>
          </a:p>
          <a:p>
            <a:r>
              <a:rPr lang="zh-TW" altLang="en-US" dirty="0"/>
              <a:t>        &lt;/footer&gt;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69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導覽列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NAVBAR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0485" y="1896745"/>
            <a:ext cx="11712575" cy="4194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&lt;nav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class="navbar navbar-expand-lg bg-body-tertiary 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  <a:sym typeface="+mn-ea"/>
              </a:rPr>
              <a:t> fixed-top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&lt;a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class="navbar-brand" 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href="#"&gt;旅遊網站&lt;/a&gt;</a:t>
            </a:r>
          </a:p>
          <a:p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&lt;button class="navbar-toggler" type="button" data-bs-toggle="collapse"</a:t>
            </a:r>
          </a:p>
          <a:p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data-bs-target="#navbarSupportedContent" aria-controls="navbarSupportedContent" aria-expanded="false"</a:t>
            </a:r>
          </a:p>
          <a:p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aria-label="Toggle navigation"&gt;</a:t>
            </a:r>
          </a:p>
          <a:p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&lt;span class="navbar-toggler-icon"&gt;&lt;/span&gt;</a:t>
            </a:r>
          </a:p>
          <a:p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&lt;/button&gt;</a:t>
            </a:r>
          </a:p>
          <a:p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 id="navbarSupportedContent"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class="collapse navbar-collapse  ms-3"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&lt;ul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class="navbar-nav m</a:t>
            </a:r>
            <a:r>
              <a:rPr lang="zh-TW" altLang="en-US" sz="1600" b="1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-auto mb-2 mb-lg-0"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class="nav-item"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&gt;&lt;a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class="nav-link" 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href="#"&gt;項目1&lt;/a&gt;&lt;/li&gt;</a:t>
            </a: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class="nav-item"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&gt;&lt;a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class="nav-link" 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href="#"&gt;項目2&lt;/a&gt;&lt;/li&gt;</a:t>
            </a: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class="nav-item"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&gt;&lt;a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class="nav-link"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href="#"&gt;項目3&lt;/a&gt;&lt;/li&gt;</a:t>
            </a: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&lt;/ul&gt;</a:t>
            </a: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&lt;/nav&gt;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205" y="160020"/>
            <a:ext cx="4633595" cy="240284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779145" y="1198880"/>
            <a:ext cx="442404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將官網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navbar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的範例套用過來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0" y="4452620"/>
            <a:ext cx="3295650" cy="1781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序章   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主從式架構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(Client-Server Model)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299234" y="1802401"/>
            <a:ext cx="1804235" cy="993540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伺服器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Server Side</a:t>
            </a:r>
          </a:p>
        </p:txBody>
      </p:sp>
      <p:sp>
        <p:nvSpPr>
          <p:cNvPr id="17" name="矩形 16"/>
          <p:cNvSpPr/>
          <p:nvPr/>
        </p:nvSpPr>
        <p:spPr>
          <a:xfrm>
            <a:off x="5597568" y="1802401"/>
            <a:ext cx="1804235" cy="993540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用戶端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Client Side</a:t>
            </a: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3103467" y="2586551"/>
            <a:ext cx="2494099" cy="0"/>
          </a:xfrm>
          <a:prstGeom prst="straightConnector1">
            <a:avLst/>
          </a:prstGeom>
          <a:noFill/>
          <a:ln w="19050" cap="rnd" cmpd="sng" algn="ctr">
            <a:solidFill>
              <a:srgbClr val="5FCBEF">
                <a:lumMod val="5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直線單箭頭接點 18"/>
          <p:cNvCxnSpPr/>
          <p:nvPr/>
        </p:nvCxnSpPr>
        <p:spPr>
          <a:xfrm>
            <a:off x="3103467" y="2098873"/>
            <a:ext cx="2494099" cy="0"/>
          </a:xfrm>
          <a:prstGeom prst="straightConnector1">
            <a:avLst/>
          </a:prstGeom>
          <a:noFill/>
          <a:ln w="19050" cap="rnd" cmpd="sng" algn="ctr">
            <a:solidFill>
              <a:srgbClr val="5FCBEF">
                <a:lumMod val="50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20" name="文字方塊 19"/>
          <p:cNvSpPr txBox="1"/>
          <p:nvPr/>
        </p:nvSpPr>
        <p:spPr>
          <a:xfrm>
            <a:off x="3806809" y="157698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Request</a:t>
            </a:r>
            <a:endParaRPr lang="zh-TW" altLang="en-US" dirty="0">
              <a:solidFill>
                <a:prstClr val="black"/>
              </a:solidFill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751634" y="268914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Response</a:t>
            </a:r>
            <a:endParaRPr lang="zh-TW" altLang="en-US" dirty="0">
              <a:solidFill>
                <a:prstClr val="black"/>
              </a:solidFill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22" name="圓角矩形 15"/>
          <p:cNvSpPr/>
          <p:nvPr/>
        </p:nvSpPr>
        <p:spPr>
          <a:xfrm>
            <a:off x="3823099" y="1916310"/>
            <a:ext cx="1054837" cy="365125"/>
          </a:xfrm>
          <a:prstGeom prst="roundRect">
            <a:avLst/>
          </a:prstGeom>
          <a:solidFill>
            <a:srgbClr val="96D141">
              <a:lumMod val="20000"/>
              <a:lumOff val="80000"/>
            </a:srgbClr>
          </a:solidFill>
          <a:ln w="19050" cap="rnd" cmpd="sng" algn="ctr">
            <a:solidFill>
              <a:srgbClr val="96D14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E946B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網址</a:t>
            </a:r>
          </a:p>
        </p:txBody>
      </p:sp>
      <p:sp>
        <p:nvSpPr>
          <p:cNvPr id="23" name="圓角矩形 16"/>
          <p:cNvSpPr/>
          <p:nvPr/>
        </p:nvSpPr>
        <p:spPr>
          <a:xfrm>
            <a:off x="3823099" y="2403988"/>
            <a:ext cx="1054837" cy="365125"/>
          </a:xfrm>
          <a:prstGeom prst="roundRect">
            <a:avLst/>
          </a:prstGeom>
          <a:solidFill>
            <a:srgbClr val="96D141">
              <a:lumMod val="20000"/>
              <a:lumOff val="80000"/>
            </a:srgbClr>
          </a:solidFill>
          <a:ln w="19050" cap="rnd" cmpd="sng" algn="ctr">
            <a:solidFill>
              <a:srgbClr val="96D14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2E946B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HTML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E946B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文件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527118" y="3167990"/>
            <a:ext cx="11378555" cy="322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主從式架構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(Client-Server Model)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是一種網路架構，將用戶端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(client)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和伺服器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(server)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分開，每一個用戶端軟體都可以向一個伺服器傳送請求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(request)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使用手機看網頁時，手機上的瀏覽器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(browser)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就是用戶端，用戶端瀏覽器依據網址，查詢網域名稱系統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(Domain Name System, DNS)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找到伺服器的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IP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位址，傳送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HTTP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請求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(request)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給伺服器，伺服器依據請求，處理及製作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文件，包在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HTTP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回應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(response)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內，傳送給用戶端瀏覽器，以呈現網頁。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瀏覽器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=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下載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器，下載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CSS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JS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檔案，圖片、語音等檔案至用戶本機上執行。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70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九大旅遊景點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CARD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79145" y="1199515"/>
            <a:ext cx="531812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將官網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grid card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範例套用過來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258445" y="1705610"/>
            <a:ext cx="8065135" cy="420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&lt;div id="secret"&gt;</a:t>
            </a:r>
          </a:p>
          <a:p>
            <a:r>
              <a:rPr lang="zh-TW" altLang="en-US"/>
              <a:t>       &lt;h1&gt;&lt;b&gt;九大秘境&lt;/b&gt;&lt;/h1&gt;</a:t>
            </a:r>
          </a:p>
          <a:p>
            <a:r>
              <a:rPr lang="zh-TW" altLang="en-US"/>
              <a:t>       </a:t>
            </a:r>
            <a:r>
              <a:rPr lang="zh-TW" altLang="en-US">
                <a:solidFill>
                  <a:srgbClr val="FF0000"/>
                </a:solidFill>
              </a:rPr>
              <a:t>&lt;div class="row row-cols-1 </a:t>
            </a:r>
            <a:r>
              <a:rPr lang="zh-TW" altLang="en-US">
                <a:solidFill>
                  <a:srgbClr val="FF0000"/>
                </a:solidFill>
                <a:sym typeface="+mn-ea"/>
              </a:rPr>
              <a:t>row-cols-</a:t>
            </a:r>
            <a:r>
              <a:rPr lang="en-US" altLang="zh-TW">
                <a:solidFill>
                  <a:srgbClr val="FF0000"/>
                </a:solidFill>
                <a:sym typeface="+mn-ea"/>
              </a:rPr>
              <a:t>sm</a:t>
            </a:r>
            <a:r>
              <a:rPr lang="zh-TW" altLang="en-US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TW">
                <a:solidFill>
                  <a:srgbClr val="FF0000"/>
                </a:solidFill>
                <a:sym typeface="+mn-ea"/>
              </a:rPr>
              <a:t>2</a:t>
            </a:r>
            <a:r>
              <a:rPr lang="zh-TW" altLang="en-US">
                <a:solidFill>
                  <a:srgbClr val="FF0000"/>
                </a:solidFill>
                <a:sym typeface="+mn-ea"/>
              </a:rPr>
              <a:t> </a:t>
            </a:r>
            <a:r>
              <a:rPr lang="zh-TW" altLang="en-US">
                <a:solidFill>
                  <a:srgbClr val="FF0000"/>
                </a:solidFill>
              </a:rPr>
              <a:t>row-cols-md-3 g-4"&gt;</a:t>
            </a:r>
          </a:p>
          <a:p>
            <a:r>
              <a:rPr lang="zh-TW" altLang="en-US"/>
              <a:t>                </a:t>
            </a:r>
            <a:r>
              <a:rPr lang="zh-TW" altLang="en-US">
                <a:solidFill>
                  <a:srgbClr val="00B050"/>
                </a:solidFill>
              </a:rPr>
              <a:t>&lt;div class="col"&gt;</a:t>
            </a:r>
          </a:p>
          <a:p>
            <a:r>
              <a:rPr lang="zh-TW" altLang="en-US"/>
              <a:t>                    &lt;div </a:t>
            </a:r>
            <a:r>
              <a:rPr lang="zh-TW" altLang="en-US">
                <a:solidFill>
                  <a:srgbClr val="FF0000"/>
                </a:solidFill>
              </a:rPr>
              <a:t>class="card"</a:t>
            </a:r>
            <a:r>
              <a:rPr lang="zh-TW" altLang="en-US"/>
              <a:t>&gt;</a:t>
            </a:r>
          </a:p>
          <a:p>
            <a:r>
              <a:rPr lang="zh-TW" altLang="en-US"/>
              <a:t>                        &lt;img </a:t>
            </a:r>
            <a:r>
              <a:rPr lang="zh-TW" altLang="en-US">
                <a:solidFill>
                  <a:srgbClr val="FF0000"/>
                </a:solidFill>
              </a:rPr>
              <a:t>class="card-img-top" </a:t>
            </a:r>
            <a:r>
              <a:rPr lang="zh-TW" altLang="en-US"/>
              <a:t>src="image/51.jpg" alt="嘉明湖"&gt;</a:t>
            </a:r>
          </a:p>
          <a:p>
            <a:r>
              <a:rPr lang="zh-TW" altLang="en-US"/>
              <a:t>                        </a:t>
            </a:r>
            <a:r>
              <a:rPr lang="zh-TW" altLang="en-US">
                <a:solidFill>
                  <a:schemeClr val="accent5">
                    <a:lumMod val="75000"/>
                  </a:schemeClr>
                </a:solidFill>
              </a:rPr>
              <a:t>&lt;div class="card-body"&gt;</a:t>
            </a:r>
          </a:p>
          <a:p>
            <a:r>
              <a:rPr lang="zh-TW" altLang="en-US"/>
              <a:t>                            &lt;h6 </a:t>
            </a:r>
            <a:r>
              <a:rPr lang="zh-TW" altLang="en-US">
                <a:solidFill>
                  <a:srgbClr val="FF0000"/>
                </a:solidFill>
              </a:rPr>
              <a:t>class="card-title"</a:t>
            </a:r>
            <a:r>
              <a:rPr lang="zh-TW" altLang="en-US"/>
              <a:t>&gt;「天使的眼淚」嘉明湖 @ 台東 海端&lt;/h6&gt;</a:t>
            </a:r>
          </a:p>
          <a:p>
            <a:r>
              <a:rPr lang="zh-TW" altLang="en-US"/>
              <a:t>                        </a:t>
            </a:r>
            <a:r>
              <a:rPr lang="zh-TW" altLang="en-US">
                <a:solidFill>
                  <a:schemeClr val="accent5">
                    <a:lumMod val="75000"/>
                  </a:schemeClr>
                </a:solidFill>
              </a:rPr>
              <a:t>&lt;/div&gt;</a:t>
            </a:r>
          </a:p>
          <a:p>
            <a:r>
              <a:rPr lang="zh-TW" altLang="en-US"/>
              <a:t>                    &lt;/div&gt;</a:t>
            </a:r>
          </a:p>
          <a:p>
            <a:r>
              <a:rPr lang="zh-TW" altLang="en-US"/>
              <a:t>                </a:t>
            </a:r>
            <a:r>
              <a:rPr lang="zh-TW" altLang="en-US">
                <a:solidFill>
                  <a:srgbClr val="00B050"/>
                </a:solidFill>
              </a:rPr>
              <a:t>&lt;/div&gt;</a:t>
            </a:r>
          </a:p>
          <a:p>
            <a:r>
              <a:rPr lang="zh-TW" altLang="en-US"/>
              <a:t>                </a:t>
            </a:r>
            <a:r>
              <a:rPr lang="en-US" altLang="zh-TW"/>
              <a:t>.............................(</a:t>
            </a:r>
            <a:r>
              <a:rPr lang="zh-TW" altLang="en-US"/>
              <a:t>其餘比照處理</a:t>
            </a:r>
            <a:r>
              <a:rPr lang="en-US" altLang="zh-TW"/>
              <a:t>)</a:t>
            </a:r>
          </a:p>
          <a:p>
            <a:r>
              <a:rPr lang="zh-TW" altLang="en-US"/>
              <a:t>              </a:t>
            </a:r>
          </a:p>
          <a:p>
            <a:r>
              <a:rPr lang="zh-TW" altLang="en-US"/>
              <a:t>       </a:t>
            </a:r>
            <a:r>
              <a:rPr lang="zh-TW" altLang="en-US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/>
              <a:t>&lt;/div&gt;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85" y="264160"/>
            <a:ext cx="4524375" cy="22574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580" y="2680335"/>
            <a:ext cx="2314575" cy="413512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71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8630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step1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拆成左右兩區</a:t>
            </a: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79145" y="1196340"/>
            <a:ext cx="531812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將官網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form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的各樣範例套用過來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58445" y="1583055"/>
            <a:ext cx="10827385" cy="4757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    &lt;div id="reg" </a:t>
            </a:r>
            <a:r>
              <a:rPr lang="zh-TW" altLang="en-US">
                <a:solidFill>
                  <a:srgbClr val="FF0000"/>
                </a:solidFill>
              </a:rPr>
              <a:t>class='row row-cols-1 row-cols-sm-1 row-cols-md-2 text-center'&gt;</a:t>
            </a:r>
          </a:p>
          <a:p>
            <a:r>
              <a:rPr lang="zh-TW" altLang="en-US"/>
              <a:t>            </a:t>
            </a:r>
            <a:r>
              <a:rPr lang="zh-TW" altLang="en-US">
                <a:solidFill>
                  <a:srgbClr val="FF0000"/>
                </a:solidFill>
              </a:rPr>
              <a:t>&lt;div class="col"&gt;</a:t>
            </a:r>
          </a:p>
          <a:p>
            <a:r>
              <a:rPr lang="zh-TW" altLang="en-US"/>
              <a:t>                &lt;h1&gt;&lt;b&gt;貼心服務&lt;/b&gt;&lt;/h1&gt;</a:t>
            </a:r>
          </a:p>
          <a:p>
            <a:r>
              <a:rPr lang="zh-TW" altLang="en-US"/>
              <a:t>                &lt;h4&gt;請填寫資料，我們樂意為您服務&lt;/h4&gt;&lt;br&gt;</a:t>
            </a:r>
          </a:p>
          <a:p>
            <a:r>
              <a:rPr lang="zh-TW" altLang="en-US"/>
              <a:t>            </a:t>
            </a:r>
            <a:r>
              <a:rPr lang="zh-TW" altLang="en-US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>
                <a:solidFill>
                  <a:srgbClr val="FF0000"/>
                </a:solidFill>
              </a:rPr>
              <a:t>            &lt;div class="col"&gt;</a:t>
            </a:r>
          </a:p>
          <a:p>
            <a:r>
              <a:rPr lang="zh-TW" altLang="en-US"/>
              <a:t>                &lt;form action="#" method="post"&gt;</a:t>
            </a:r>
          </a:p>
          <a:p>
            <a:r>
              <a:rPr lang="zh-TW" altLang="en-US"/>
              <a:t>                    &lt;input type="text" id="usr_name" placeholder="姓名" /&gt;</a:t>
            </a:r>
          </a:p>
          <a:p>
            <a:r>
              <a:rPr lang="zh-TW" altLang="en-US"/>
              <a:t>                    &lt;input type="radio" id="usr_male" name="usr_gender" value="male" checked /&gt; 先生</a:t>
            </a:r>
          </a:p>
          <a:p>
            <a:r>
              <a:rPr lang="zh-TW" altLang="en-US"/>
              <a:t>                    &lt;input type="radio" id="usr_female" name="usr_gender" value="female" /&gt; 小姐</a:t>
            </a:r>
          </a:p>
          <a:p>
            <a:r>
              <a:rPr lang="zh-TW" altLang="en-US"/>
              <a:t>                    &lt;input type="email" id="usr_email" placeholder="電子信箱" /&gt;</a:t>
            </a:r>
          </a:p>
          <a:p>
            <a:r>
              <a:rPr lang="zh-TW" altLang="en-US"/>
              <a:t>                    &lt;input type="text" id="usr_phone" placeholder="聯絡電話" /&gt;</a:t>
            </a:r>
          </a:p>
          <a:p>
            <a:r>
              <a:rPr lang="zh-TW" altLang="en-US"/>
              <a:t>                    &lt;textarea id="usr_note" rows="3" placeholder="備註"&gt;&lt;/textarea&gt;</a:t>
            </a:r>
          </a:p>
          <a:p>
            <a:r>
              <a:rPr lang="zh-TW" altLang="en-US"/>
              <a:t>                    &lt;input type="submit" value="請聯絡我" /&gt;</a:t>
            </a:r>
          </a:p>
          <a:p>
            <a:r>
              <a:rPr lang="zh-TW" altLang="en-US"/>
              <a:t>                &lt;/form&gt;</a:t>
            </a:r>
          </a:p>
          <a:p>
            <a:r>
              <a:rPr lang="zh-TW" altLang="en-US"/>
              <a:t>            </a:t>
            </a:r>
            <a:r>
              <a:rPr lang="zh-TW" altLang="en-US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/>
              <a:t>        &lt;/div&gt;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990" y="5659755"/>
            <a:ext cx="7267575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72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81392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step2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姓名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,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性別同一行；信箱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,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電話同一行；備註一行</a:t>
            </a: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552450" y="1018540"/>
            <a:ext cx="11814810" cy="5808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500"/>
              <a:t>&lt;form action="#" method="post"&gt;</a:t>
            </a:r>
          </a:p>
          <a:p>
            <a:r>
              <a:rPr lang="zh-TW" altLang="en-US" sz="1500"/>
              <a:t>      </a:t>
            </a:r>
            <a:r>
              <a:rPr lang="zh-TW" altLang="en-US" sz="1500">
                <a:solidFill>
                  <a:srgbClr val="FF0000"/>
                </a:solidFill>
              </a:rPr>
              <a:t>  &lt;div class='row'&gt;</a:t>
            </a:r>
          </a:p>
          <a:p>
            <a:r>
              <a:rPr lang="zh-TW" altLang="en-US" sz="1500"/>
              <a:t>                   </a:t>
            </a:r>
            <a:r>
              <a:rPr lang="zh-TW" altLang="en-US" sz="1500">
                <a:solidFill>
                  <a:srgbClr val="0070C0"/>
                </a:solidFill>
              </a:rPr>
              <a:t>&lt;div class='col-7'&gt;</a:t>
            </a:r>
          </a:p>
          <a:p>
            <a:r>
              <a:rPr lang="zh-TW" altLang="en-US" sz="1500"/>
              <a:t>                            &lt;input type="text" id="usr_name" placeholder="姓名" 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</a:rPr>
              <a:t>class='form-control'/</a:t>
            </a:r>
            <a:r>
              <a:rPr lang="zh-TW" altLang="en-US" sz="1500"/>
              <a:t>&gt;</a:t>
            </a:r>
          </a:p>
          <a:p>
            <a:r>
              <a:rPr lang="zh-TW" altLang="en-US" sz="1500"/>
              <a:t>                  </a:t>
            </a:r>
            <a:r>
              <a:rPr lang="zh-TW" altLang="en-US" sz="1500">
                <a:solidFill>
                  <a:srgbClr val="0070C0"/>
                </a:solidFill>
              </a:rPr>
              <a:t> &lt;/div&gt;</a:t>
            </a:r>
          </a:p>
          <a:p>
            <a:r>
              <a:rPr lang="zh-TW" altLang="en-US" sz="1500">
                <a:solidFill>
                  <a:srgbClr val="0070C0"/>
                </a:solidFill>
              </a:rPr>
              <a:t>                   &lt;div class='col-5'&gt;</a:t>
            </a:r>
          </a:p>
          <a:p>
            <a:r>
              <a:rPr lang="zh-TW" altLang="en-US" sz="1500"/>
              <a:t>                            &lt;input type="radio" id="usr_male" name="usr_gender" value="male" checked /&gt; 先生</a:t>
            </a:r>
          </a:p>
          <a:p>
            <a:r>
              <a:rPr lang="zh-TW" altLang="en-US" sz="1500"/>
              <a:t>                            &lt;input type="radio" id="usr_female" name="usr_gender" value="female" /&gt; 小姐</a:t>
            </a:r>
          </a:p>
          <a:p>
            <a:r>
              <a:rPr lang="zh-TW" altLang="en-US" sz="1500"/>
              <a:t>                   </a:t>
            </a:r>
            <a:r>
              <a:rPr lang="zh-TW" altLang="en-US" sz="1500">
                <a:solidFill>
                  <a:srgbClr val="0070C0"/>
                </a:solidFill>
              </a:rPr>
              <a:t>&lt;/div&gt;</a:t>
            </a:r>
          </a:p>
          <a:p>
            <a:r>
              <a:rPr lang="zh-TW" altLang="en-US" sz="1500"/>
              <a:t>        </a:t>
            </a:r>
            <a:r>
              <a:rPr lang="zh-TW" altLang="en-US" sz="1500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 sz="1500"/>
              <a:t>       </a:t>
            </a:r>
            <a:r>
              <a:rPr lang="zh-TW" altLang="en-US" sz="1500">
                <a:solidFill>
                  <a:srgbClr val="FF0000"/>
                </a:solidFill>
              </a:rPr>
              <a:t>&lt;div class='row row-cols-1 row-cols-sm-1 row-cols-md-2 '&gt;</a:t>
            </a:r>
          </a:p>
          <a:p>
            <a:r>
              <a:rPr lang="zh-TW" altLang="en-US" sz="1500"/>
              <a:t>                   </a:t>
            </a:r>
            <a:r>
              <a:rPr lang="zh-TW" altLang="en-US" sz="1500">
                <a:solidFill>
                  <a:srgbClr val="0070C0"/>
                </a:solidFill>
              </a:rPr>
              <a:t>&lt;div class='col'&gt;</a:t>
            </a:r>
          </a:p>
          <a:p>
            <a:r>
              <a:rPr lang="zh-TW" altLang="en-US" sz="1500"/>
              <a:t>                            &lt;input type="email" id="usr_email" 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  <a:sym typeface="+mn-ea"/>
              </a:rPr>
              <a:t>class='form-control' </a:t>
            </a:r>
            <a:r>
              <a:rPr lang="zh-TW" altLang="en-US" sz="1500"/>
              <a:t>placeholder="電子信箱" /&gt;</a:t>
            </a:r>
          </a:p>
          <a:p>
            <a:r>
              <a:rPr lang="zh-TW" altLang="en-US" sz="1500"/>
              <a:t>                  </a:t>
            </a:r>
            <a:r>
              <a:rPr lang="zh-TW" altLang="en-US" sz="1500">
                <a:solidFill>
                  <a:srgbClr val="0070C0"/>
                </a:solidFill>
              </a:rPr>
              <a:t> &lt;/div&gt;</a:t>
            </a:r>
          </a:p>
          <a:p>
            <a:r>
              <a:rPr lang="zh-TW" altLang="en-US" sz="1500">
                <a:solidFill>
                  <a:srgbClr val="0070C0"/>
                </a:solidFill>
              </a:rPr>
              <a:t>                   &lt;div class='col'&gt;</a:t>
            </a:r>
          </a:p>
          <a:p>
            <a:r>
              <a:rPr lang="zh-TW" altLang="en-US" sz="1500"/>
              <a:t>                            &lt;input type="text" id="usr_phone" 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  <a:sym typeface="+mn-ea"/>
              </a:rPr>
              <a:t>class='form-control' </a:t>
            </a:r>
            <a:r>
              <a:rPr lang="zh-TW" altLang="en-US" sz="1500"/>
              <a:t>placeholder="聯絡電話" /&gt;</a:t>
            </a:r>
          </a:p>
          <a:p>
            <a:r>
              <a:rPr lang="zh-TW" altLang="en-US" sz="1500"/>
              <a:t>                  </a:t>
            </a:r>
            <a:r>
              <a:rPr lang="zh-TW" altLang="en-US" sz="1500">
                <a:solidFill>
                  <a:srgbClr val="0070C0"/>
                </a:solidFill>
              </a:rPr>
              <a:t> &lt;/div&gt;</a:t>
            </a:r>
          </a:p>
          <a:p>
            <a:r>
              <a:rPr lang="zh-TW" altLang="en-US" sz="1500"/>
              <a:t>       </a:t>
            </a:r>
            <a:r>
              <a:rPr lang="zh-TW" altLang="en-US" sz="1500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 sz="1500"/>
              <a:t>        </a:t>
            </a:r>
            <a:r>
              <a:rPr lang="zh-TW" altLang="en-US" sz="1500">
                <a:solidFill>
                  <a:srgbClr val="FF0000"/>
                </a:solidFill>
              </a:rPr>
              <a:t>&lt;div class='row'&gt;</a:t>
            </a:r>
          </a:p>
          <a:p>
            <a:r>
              <a:rPr lang="zh-TW" altLang="en-US" sz="1500"/>
              <a:t>                 </a:t>
            </a:r>
            <a:r>
              <a:rPr lang="zh-TW" altLang="en-US" sz="1500">
                <a:solidFill>
                  <a:srgbClr val="0070C0"/>
                </a:solidFill>
              </a:rPr>
              <a:t>  </a:t>
            </a:r>
            <a:r>
              <a:rPr lang="en-US" altLang="zh-TW" sz="1500">
                <a:solidFill>
                  <a:srgbClr val="0070C0"/>
                </a:solidFill>
              </a:rPr>
              <a:t>&lt;</a:t>
            </a:r>
            <a:r>
              <a:rPr lang="zh-TW" altLang="en-US" sz="1500">
                <a:solidFill>
                  <a:srgbClr val="0070C0"/>
                </a:solidFill>
              </a:rPr>
              <a:t>div class='col'&gt;</a:t>
            </a:r>
          </a:p>
          <a:p>
            <a:r>
              <a:rPr lang="zh-TW" altLang="en-US" sz="1500"/>
              <a:t>                            &lt;textarea id="usr_note" rows="3" 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  <a:sym typeface="+mn-ea"/>
              </a:rPr>
              <a:t>class='form-control' </a:t>
            </a:r>
            <a:r>
              <a:rPr lang="zh-TW" altLang="en-US" sz="1500"/>
              <a:t>placeholder="備註"&gt;&lt;/textarea&gt;</a:t>
            </a:r>
          </a:p>
          <a:p>
            <a:r>
              <a:rPr lang="zh-TW" altLang="en-US" sz="1500"/>
              <a:t>                   </a:t>
            </a:r>
            <a:r>
              <a:rPr lang="zh-TW" altLang="en-US" sz="1500">
                <a:solidFill>
                  <a:srgbClr val="0070C0"/>
                </a:solidFill>
              </a:rPr>
              <a:t>&lt;/div&gt;</a:t>
            </a:r>
          </a:p>
          <a:p>
            <a:r>
              <a:rPr lang="zh-TW" altLang="en-US" sz="1500"/>
              <a:t>        </a:t>
            </a:r>
            <a:r>
              <a:rPr lang="zh-TW" altLang="en-US" sz="1500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 sz="1500"/>
              <a:t>        &lt;input type="submit"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</a:rPr>
              <a:t> class='btn btn-info' </a:t>
            </a:r>
            <a:r>
              <a:rPr lang="zh-TW" altLang="en-US" sz="1500"/>
              <a:t>value="請聯絡我" /&gt;</a:t>
            </a:r>
          </a:p>
          <a:p>
            <a:r>
              <a:rPr lang="zh-TW" altLang="en-US" sz="1500"/>
              <a:t>   &lt;/form&gt;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73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81392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step3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性別套用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inline radio</a:t>
            </a: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504825"/>
            <a:ext cx="3390900" cy="20955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59080" y="2372995"/>
            <a:ext cx="10854055" cy="2532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600"/>
              <a:t>&lt;div class='col-5'&gt;</a:t>
            </a:r>
          </a:p>
          <a:p>
            <a:r>
              <a:rPr lang="zh-TW" altLang="en-US" sz="1600">
                <a:solidFill>
                  <a:srgbClr val="FF0000"/>
                </a:solidFill>
              </a:rPr>
              <a:t>        &lt;div class="form-check form-check-inline"&gt;</a:t>
            </a: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        </a:t>
            </a:r>
            <a:r>
              <a:rPr lang="zh-TW" altLang="en-US" sz="1600">
                <a:solidFill>
                  <a:srgbClr val="FF0000"/>
                </a:solidFill>
              </a:rPr>
              <a:t>&lt;input class="form-check-input" type="radio" name="usr_gender" id="usr_male" value="option1" </a:t>
            </a:r>
            <a:r>
              <a:rPr lang="zh-TW" altLang="en-US" sz="1600">
                <a:solidFill>
                  <a:schemeClr val="tx1"/>
                </a:solidFill>
              </a:rPr>
              <a:t>checked</a:t>
            </a:r>
            <a:r>
              <a:rPr lang="zh-TW" altLang="en-US" sz="1600">
                <a:solidFill>
                  <a:srgbClr val="FF0000"/>
                </a:solidFill>
              </a:rPr>
              <a:t>&gt;</a:t>
            </a: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        </a:t>
            </a:r>
            <a:r>
              <a:rPr lang="zh-TW" altLang="en-US" sz="1600">
                <a:solidFill>
                  <a:srgbClr val="FF0000"/>
                </a:solidFill>
              </a:rPr>
              <a:t>&lt;label class="form-check-label" for="usr_male"&gt;</a:t>
            </a:r>
            <a:r>
              <a:rPr lang="zh-TW" altLang="en-US" sz="1600">
                <a:solidFill>
                  <a:schemeClr val="tx1"/>
                </a:solidFill>
              </a:rPr>
              <a:t>先生</a:t>
            </a:r>
            <a:r>
              <a:rPr lang="zh-TW" altLang="en-US" sz="1600">
                <a:solidFill>
                  <a:srgbClr val="FF0000"/>
                </a:solidFill>
              </a:rPr>
              <a:t>&lt;/label&gt;</a:t>
            </a: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</a:t>
            </a:r>
            <a:r>
              <a:rPr lang="zh-TW" altLang="en-US" sz="1600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</a:t>
            </a:r>
            <a:r>
              <a:rPr lang="zh-TW" altLang="en-US" sz="1600">
                <a:solidFill>
                  <a:srgbClr val="FF0000"/>
                </a:solidFill>
              </a:rPr>
              <a:t>&lt;div class="form-check form-check-inline"&gt;</a:t>
            </a: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        </a:t>
            </a:r>
            <a:r>
              <a:rPr lang="zh-TW" altLang="en-US" sz="1600">
                <a:solidFill>
                  <a:srgbClr val="FF0000"/>
                </a:solidFill>
              </a:rPr>
              <a:t>&lt;input class="form-check-input" type="radio" name="usr_gender" id="usr_female" value="option2"&gt;</a:t>
            </a: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        </a:t>
            </a:r>
            <a:r>
              <a:rPr lang="zh-TW" altLang="en-US" sz="1600">
                <a:solidFill>
                  <a:srgbClr val="FF0000"/>
                </a:solidFill>
              </a:rPr>
              <a:t>&lt;label class="form-check-label" for="usr_female"&gt;</a:t>
            </a:r>
            <a:r>
              <a:rPr lang="zh-TW" altLang="en-US" sz="1600">
                <a:solidFill>
                  <a:schemeClr val="tx1"/>
                </a:solidFill>
              </a:rPr>
              <a:t>小姐</a:t>
            </a:r>
            <a:r>
              <a:rPr lang="zh-TW" altLang="en-US" sz="1600">
                <a:solidFill>
                  <a:srgbClr val="FF0000"/>
                </a:solidFill>
              </a:rPr>
              <a:t>&lt;/label&gt;</a:t>
            </a: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</a:t>
            </a:r>
            <a:r>
              <a:rPr lang="zh-TW" altLang="en-US" sz="1600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 sz="1600"/>
              <a:t>&lt;/div&gt;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79145" y="1199515"/>
            <a:ext cx="281940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範例複製進去後修改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080" y="5226685"/>
            <a:ext cx="532447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74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69099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step4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垂直置中</a:t>
            </a: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79145" y="1199515"/>
            <a:ext cx="17081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增加以下片段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79145" y="1586230"/>
            <a:ext cx="4909820" cy="201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&lt;style&gt;</a:t>
            </a:r>
          </a:p>
          <a:p>
            <a:r>
              <a:rPr lang="zh-TW" altLang="en-US"/>
              <a:t>        .va {</a:t>
            </a:r>
          </a:p>
          <a:p>
            <a:r>
              <a:rPr lang="zh-TW" altLang="en-US"/>
              <a:t>            display: flex;</a:t>
            </a:r>
          </a:p>
          <a:p>
            <a:r>
              <a:rPr lang="zh-TW" altLang="en-US"/>
              <a:t>            justify-content: center;</a:t>
            </a:r>
          </a:p>
          <a:p>
            <a:r>
              <a:rPr lang="zh-TW" altLang="en-US"/>
              <a:t>            align-items: center;</a:t>
            </a:r>
          </a:p>
          <a:p>
            <a:r>
              <a:rPr lang="zh-TW" altLang="en-US"/>
              <a:t>        }</a:t>
            </a:r>
          </a:p>
          <a:p>
            <a:r>
              <a:rPr lang="zh-TW" altLang="en-US"/>
              <a:t>    &lt;/style&gt;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155" y="1717675"/>
            <a:ext cx="7522210" cy="416877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496050" y="1199515"/>
            <a:ext cx="330136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然後在以下兩個位置加入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</a:t>
            </a:r>
          </a:p>
        </p:txBody>
      </p:sp>
      <p:sp>
        <p:nvSpPr>
          <p:cNvPr id="12" name="橢圓 11"/>
          <p:cNvSpPr/>
          <p:nvPr/>
        </p:nvSpPr>
        <p:spPr>
          <a:xfrm>
            <a:off x="6496050" y="1976755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7755890" y="4661535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" y="5317490"/>
            <a:ext cx="6464300" cy="128651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>
            <a:off x="5391773" y="2236423"/>
            <a:ext cx="491234" cy="286439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5391772" y="2886785"/>
            <a:ext cx="579369" cy="286439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0" y="1492885"/>
            <a:ext cx="7400925" cy="536257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75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69099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step5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調整間距</a:t>
            </a: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40740" y="1117600"/>
            <a:ext cx="451612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底下三個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class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上增加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mb-3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996440" y="1663065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996440" y="6136005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4932680" y="4709160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640" y="2854325"/>
            <a:ext cx="4714875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76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69099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頁尾</a:t>
            </a: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40740" y="1117600"/>
            <a:ext cx="451612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>
                <a:sym typeface="+mn-ea"/>
              </a:rPr>
              <a:t> justify-content-center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40740" y="1504315"/>
            <a:ext cx="8196580" cy="17399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/>
              <a:t>  </a:t>
            </a:r>
            <a:r>
              <a:rPr lang="zh-TW" altLang="en-US"/>
              <a:t>      &lt;footer class="row justify-content-center"&gt;</a:t>
            </a:r>
          </a:p>
          <a:p>
            <a:r>
              <a:rPr lang="zh-TW" altLang="en-US"/>
              <a:t>            &lt;div&gt;</a:t>
            </a:r>
          </a:p>
          <a:p>
            <a:r>
              <a:rPr lang="zh-TW" altLang="en-US"/>
              <a:t>                &lt;a href="#"&gt;&lt;span class="material-icons"&gt;expand_less&lt;/span&gt;&lt;/a&gt;</a:t>
            </a:r>
          </a:p>
          <a:p>
            <a:r>
              <a:rPr lang="zh-TW" altLang="en-US"/>
              <a:t>                &lt;p&gt;Copyright &amp;copy; 2021 iPower Travel Inc. All rights reserved.&lt;/p&gt;</a:t>
            </a:r>
          </a:p>
          <a:p>
            <a:r>
              <a:rPr lang="zh-TW" altLang="en-US"/>
              <a:t>            &lt;/div&gt;</a:t>
            </a:r>
          </a:p>
          <a:p>
            <a:r>
              <a:rPr lang="zh-TW" altLang="en-US"/>
              <a:t>        &lt;/footer&gt;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005205" y="3788410"/>
            <a:ext cx="2540000" cy="1465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&lt;style&gt;</a:t>
            </a:r>
          </a:p>
          <a:p>
            <a:r>
              <a:rPr lang="zh-TW" altLang="en-US"/>
              <a:t>        footer {</a:t>
            </a:r>
          </a:p>
          <a:p>
            <a:r>
              <a:rPr lang="zh-TW" altLang="en-US"/>
              <a:t>            text-align: center;</a:t>
            </a:r>
          </a:p>
          <a:p>
            <a:r>
              <a:rPr lang="zh-TW" altLang="en-US"/>
              <a:t>        }</a:t>
            </a:r>
          </a:p>
          <a:p>
            <a:r>
              <a:rPr lang="zh-TW" altLang="en-US"/>
              <a:t>    &lt;/style&gt;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40740" y="3460115"/>
            <a:ext cx="451612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加上一段文字置中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05" y="5535930"/>
            <a:ext cx="9572625" cy="30480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755890" y="3832860"/>
            <a:ext cx="3405505" cy="1465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</a:p>
          <a:p>
            <a:r>
              <a:rPr lang="zh-TW" altLang="en-US"/>
              <a:t>        .container&gt;div{</a:t>
            </a:r>
          </a:p>
          <a:p>
            <a:r>
              <a:rPr lang="zh-TW" altLang="en-US"/>
              <a:t>            margin-bottom:20px</a:t>
            </a:r>
          </a:p>
          <a:p>
            <a:r>
              <a:rPr lang="zh-TW" altLang="en-US"/>
              <a:t>        }</a:t>
            </a:r>
          </a:p>
          <a:p>
            <a:r>
              <a:rPr lang="en-US" altLang="zh-TW"/>
              <a:t>&lt;style&gt;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755890" y="3448685"/>
            <a:ext cx="288544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此外可以加上各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之間距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77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690995" cy="723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dirty="0">
                <a:sym typeface="+mn-ea"/>
              </a:rPr>
              <a:t>Google</a:t>
            </a:r>
            <a:r>
              <a:rPr lang="zh-TW" altLang="en-US" sz="2000" dirty="0">
                <a:sym typeface="+mn-ea"/>
              </a:rPr>
              <a:t> </a:t>
            </a:r>
            <a:r>
              <a:rPr lang="en-US" altLang="zh-TW" sz="2000" dirty="0">
                <a:sym typeface="+mn-ea"/>
              </a:rPr>
              <a:t>Material Icons</a:t>
            </a:r>
            <a:endParaRPr lang="zh-TW" altLang="en-US" sz="2000" dirty="0"/>
          </a:p>
          <a:p>
            <a:endParaRPr lang="zh-TW" altLang="en-US" sz="2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40740" y="1117600"/>
            <a:ext cx="548322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https://fonts.google.com/icons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677334" y="1534459"/>
            <a:ext cx="10077752" cy="1267817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&lt;head&gt;</a:t>
            </a:r>
          </a:p>
          <a:p>
            <a:r>
              <a:rPr lang="en-US" altLang="zh-TW" dirty="0"/>
              <a:t>  &lt;link </a:t>
            </a:r>
            <a:r>
              <a:rPr lang="en-US" altLang="zh-TW" dirty="0" err="1">
                <a:solidFill>
                  <a:srgbClr val="0000FF"/>
                </a:solidFill>
              </a:rPr>
              <a:t>rel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"stylesheet"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00FF"/>
                </a:solidFill>
              </a:rPr>
              <a:t>href</a:t>
            </a:r>
            <a:r>
              <a:rPr lang="en-US" altLang="zh-TW" dirty="0" smtClean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"https://fonts.googleapis.com/css2?family=Material+Symbols+Outlined:opsz,wght,FILL,GRAD@20..48,100..700,0..1,-50..200"</a:t>
            </a:r>
            <a:r>
              <a:rPr lang="en-US" altLang="zh-TW" dirty="0" smtClean="0"/>
              <a:t>&gt;</a:t>
            </a:r>
            <a:endParaRPr lang="en-US" altLang="zh-TW" dirty="0"/>
          </a:p>
          <a:p>
            <a:r>
              <a:rPr lang="en-US" altLang="zh-TW" dirty="0"/>
              <a:t>&lt;/head&gt;</a:t>
            </a:r>
          </a:p>
        </p:txBody>
      </p:sp>
      <p:sp>
        <p:nvSpPr>
          <p:cNvPr id="26" name="內容版面配置區 2"/>
          <p:cNvSpPr>
            <a:spLocks noGrp="1"/>
          </p:cNvSpPr>
          <p:nvPr/>
        </p:nvSpPr>
        <p:spPr>
          <a:xfrm>
            <a:off x="677545" y="2911475"/>
            <a:ext cx="8596630" cy="1087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4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zh-TW" altLang="en-US" dirty="0"/>
              <a:t>標籤的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zh-TW" altLang="en-US" dirty="0"/>
              <a:t>設定放圖示</a:t>
            </a:r>
            <a:endParaRPr lang="en-US" altLang="zh-TW" dirty="0"/>
          </a:p>
          <a:p>
            <a:r>
              <a:rPr lang="zh-TW" altLang="en-US" dirty="0"/>
              <a:t>語法：</a:t>
            </a:r>
            <a:endParaRPr lang="en-US" altLang="zh-TW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677544" y="3721735"/>
            <a:ext cx="8235101" cy="4006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&lt;span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 smtClean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"material-symbols-outlined"</a:t>
            </a:r>
            <a:r>
              <a:rPr lang="en-US" altLang="zh-TW" dirty="0" smtClean="0"/>
              <a:t>&gt;</a:t>
            </a:r>
            <a:r>
              <a:rPr lang="en-US" altLang="zh-TW" dirty="0" err="1">
                <a:solidFill>
                  <a:schemeClr val="tx1"/>
                </a:solidFill>
              </a:rPr>
              <a:t>location_on</a:t>
            </a:r>
            <a:r>
              <a:rPr lang="en-US" altLang="zh-TW" dirty="0" smtClean="0"/>
              <a:t>&lt;/</a:t>
            </a:r>
            <a:r>
              <a:rPr lang="en-US" altLang="zh-TW" dirty="0"/>
              <a:t>span&gt;</a:t>
            </a:r>
          </a:p>
        </p:txBody>
      </p:sp>
      <p:sp>
        <p:nvSpPr>
          <p:cNvPr id="28" name="向右箭號 27"/>
          <p:cNvSpPr/>
          <p:nvPr/>
        </p:nvSpPr>
        <p:spPr>
          <a:xfrm>
            <a:off x="9243513" y="3721532"/>
            <a:ext cx="418011" cy="41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992" y="3707201"/>
            <a:ext cx="348904" cy="4005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0" name="文字方塊 29"/>
          <p:cNvSpPr txBox="1"/>
          <p:nvPr/>
        </p:nvSpPr>
        <p:spPr>
          <a:xfrm>
            <a:off x="677544" y="4398010"/>
            <a:ext cx="8235102" cy="4006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&lt;span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 smtClean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smtClean="0">
                <a:solidFill>
                  <a:srgbClr val="CC6600"/>
                </a:solidFill>
              </a:rPr>
              <a:t>material-symbols-outlined"</a:t>
            </a:r>
            <a:r>
              <a:rPr lang="en-US" altLang="zh-TW" dirty="0" smtClean="0"/>
              <a:t>&gt;</a:t>
            </a:r>
            <a:r>
              <a:rPr lang="en-US" altLang="zh-TW" dirty="0" err="1">
                <a:solidFill>
                  <a:schemeClr val="tx1"/>
                </a:solidFill>
              </a:rPr>
              <a:t>keyboard_control_key</a:t>
            </a:r>
            <a:r>
              <a:rPr lang="en-US" altLang="zh-TW" dirty="0" smtClean="0"/>
              <a:t>&lt;/</a:t>
            </a:r>
            <a:r>
              <a:rPr lang="en-US" altLang="zh-TW" dirty="0"/>
              <a:t>span&gt;</a:t>
            </a:r>
          </a:p>
        </p:txBody>
      </p:sp>
      <p:sp>
        <p:nvSpPr>
          <p:cNvPr id="31" name="向右箭號 30"/>
          <p:cNvSpPr/>
          <p:nvPr/>
        </p:nvSpPr>
        <p:spPr>
          <a:xfrm>
            <a:off x="9221472" y="4380662"/>
            <a:ext cx="418011" cy="41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376" y="4517390"/>
            <a:ext cx="200025" cy="161925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677545" y="5073015"/>
            <a:ext cx="8235100" cy="4006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&lt;span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 smtClean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"material-symbols-outlined"</a:t>
            </a:r>
            <a:r>
              <a:rPr lang="en-US" altLang="zh-TW" dirty="0" smtClean="0"/>
              <a:t>&gt;</a:t>
            </a:r>
            <a:r>
              <a:rPr lang="en-US" altLang="zh-TW" dirty="0" err="1">
                <a:solidFill>
                  <a:schemeClr val="tx1"/>
                </a:solidFill>
              </a:rPr>
              <a:t>flash_on</a:t>
            </a:r>
            <a:r>
              <a:rPr lang="en-US" altLang="zh-TW" dirty="0" smtClean="0"/>
              <a:t>&lt;/</a:t>
            </a:r>
            <a:r>
              <a:rPr lang="en-US" altLang="zh-TW" dirty="0"/>
              <a:t>span&gt;</a:t>
            </a:r>
          </a:p>
        </p:txBody>
      </p:sp>
      <p:sp>
        <p:nvSpPr>
          <p:cNvPr id="35" name="向右箭號 34"/>
          <p:cNvSpPr/>
          <p:nvPr/>
        </p:nvSpPr>
        <p:spPr>
          <a:xfrm>
            <a:off x="9210459" y="5055667"/>
            <a:ext cx="418011" cy="41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4098" y="5048885"/>
            <a:ext cx="29591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45474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輪播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(Carousel)</a:t>
            </a:r>
          </a:p>
          <a:p>
            <a:r>
              <a:rPr lang="en-US" altLang="zh-TW" sz="1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https://getbootstrap.com/docs/5.1/components/carousel/</a:t>
            </a:r>
            <a:endParaRPr lang="zh-TW" altLang="en-US" sz="1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23299" y="2110237"/>
            <a:ext cx="10852701" cy="3936424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sz="1400" dirty="0"/>
              <a:t>&lt;div id="</a:t>
            </a:r>
            <a:r>
              <a:rPr lang="en-US" altLang="zh-TW" sz="1400" dirty="0" err="1">
                <a:solidFill>
                  <a:schemeClr val="accent4">
                    <a:lumMod val="75000"/>
                  </a:schemeClr>
                </a:solidFill>
              </a:rPr>
              <a:t>myCarousel</a:t>
            </a:r>
            <a:r>
              <a:rPr lang="en-US" altLang="zh-TW" sz="1400" dirty="0"/>
              <a:t>" class="carousel slide" </a:t>
            </a:r>
            <a:r>
              <a:rPr lang="en-US" altLang="zh-TW" sz="1400" dirty="0">
                <a:solidFill>
                  <a:srgbClr val="FF0000"/>
                </a:solidFill>
              </a:rPr>
              <a:t>data-bs-ride="carousel"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 &lt;div class="carousel-inner"&gt;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&lt;div class="carousel-item </a:t>
            </a:r>
            <a:r>
              <a:rPr lang="en-US" altLang="zh-TW" sz="1400" dirty="0">
                <a:solidFill>
                  <a:srgbClr val="FF0000"/>
                </a:solidFill>
              </a:rPr>
              <a:t>active</a:t>
            </a:r>
            <a:r>
              <a:rPr lang="en-US" altLang="zh-TW" sz="1400" dirty="0"/>
              <a:t>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/91.jpg"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A"&gt;&lt;/div&gt;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&lt;div class="carousel-item"&gt;&lt;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/92.jpg"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B"&gt;&lt;/div&gt;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&lt;div class="carousel-item"&gt;&lt;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/93.jpg"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C"&gt;&lt;/div&gt;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&lt;div class="carousel-item"&gt;&lt;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/94.jpg"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D"&gt;&lt;/div&gt;</a:t>
            </a:r>
          </a:p>
          <a:p>
            <a:r>
              <a:rPr lang="en-US" altLang="zh-TW" sz="1400" dirty="0"/>
              <a:t>        &lt;div class="carousel-item"&gt;&lt;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/95.jpg"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E"&gt;&lt;/div&gt;</a:t>
            </a:r>
          </a:p>
          <a:p>
            <a:r>
              <a:rPr lang="zh-TW" altLang="en-US" sz="1400" dirty="0"/>
              <a:t>    </a:t>
            </a:r>
            <a:r>
              <a:rPr lang="en-US" altLang="zh-TW" sz="1400" dirty="0"/>
              <a:t>&lt;/div&gt;</a:t>
            </a:r>
          </a:p>
          <a:p>
            <a:r>
              <a:rPr lang="zh-TW" altLang="en-US" sz="1400" dirty="0"/>
              <a:t>    </a:t>
            </a:r>
            <a:r>
              <a:rPr lang="en-US" altLang="zh-TW" sz="1400" dirty="0"/>
              <a:t>&lt;button class="carousel-control-</a:t>
            </a:r>
            <a:r>
              <a:rPr lang="en-US" altLang="zh-TW" sz="1400" dirty="0" err="1"/>
              <a:t>prev</a:t>
            </a:r>
            <a:r>
              <a:rPr lang="en-US" altLang="zh-TW" sz="1400" dirty="0"/>
              <a:t>" type="button" data-bs-target="#</a:t>
            </a:r>
            <a:r>
              <a:rPr lang="en-US" altLang="zh-TW" sz="1400" dirty="0" err="1">
                <a:solidFill>
                  <a:schemeClr val="accent4">
                    <a:lumMod val="75000"/>
                  </a:schemeClr>
                </a:solidFill>
              </a:rPr>
              <a:t>myCarousel</a:t>
            </a:r>
            <a:r>
              <a:rPr lang="en-US" altLang="zh-TW" sz="1400" dirty="0"/>
              <a:t>" data-bs-slide="</a:t>
            </a:r>
            <a:r>
              <a:rPr lang="en-US" altLang="zh-TW" sz="1400" dirty="0" err="1"/>
              <a:t>prev</a:t>
            </a:r>
            <a:r>
              <a:rPr lang="en-US" altLang="zh-TW" sz="1400" dirty="0"/>
              <a:t>"&gt;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&lt;span class="carousel-control-</a:t>
            </a:r>
            <a:r>
              <a:rPr lang="en-US" altLang="zh-TW" sz="1400" dirty="0" err="1"/>
              <a:t>prev</a:t>
            </a:r>
            <a:r>
              <a:rPr lang="en-US" altLang="zh-TW" sz="1400" dirty="0"/>
              <a:t>-icon" aria-hidden="true"&gt;&lt;/span&gt;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&lt;span class="visually-hidden"&gt;Previous&lt;/span&gt;</a:t>
            </a:r>
          </a:p>
          <a:p>
            <a:r>
              <a:rPr lang="en-US" altLang="zh-TW" sz="1400" dirty="0"/>
              <a:t>    &lt;/button&gt;</a:t>
            </a:r>
          </a:p>
          <a:p>
            <a:r>
              <a:rPr lang="en-US" altLang="zh-TW" sz="1400" dirty="0"/>
              <a:t>    &lt;button class="carousel-control-next" type="button" data-bs-target="#</a:t>
            </a:r>
            <a:r>
              <a:rPr lang="en-US" altLang="zh-TW" sz="1400" dirty="0" err="1">
                <a:solidFill>
                  <a:schemeClr val="accent4">
                    <a:lumMod val="75000"/>
                  </a:schemeClr>
                </a:solidFill>
              </a:rPr>
              <a:t>myCarousel</a:t>
            </a:r>
            <a:r>
              <a:rPr lang="en-US" altLang="zh-TW" sz="1400" dirty="0"/>
              <a:t>" data-bs-slide="next"&gt;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&lt;span class="carousel-control-next-icon" aria-hidden="true"&gt;&lt;/span&gt;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&lt;span class="visually-hidden"&gt;Next&lt;/span&gt;</a:t>
            </a:r>
          </a:p>
          <a:p>
            <a:r>
              <a:rPr lang="zh-TW" altLang="en-US" sz="1400" dirty="0"/>
              <a:t>    </a:t>
            </a:r>
            <a:r>
              <a:rPr lang="en-US" altLang="zh-TW" sz="1400" dirty="0"/>
              <a:t>&lt;/button&gt;</a:t>
            </a:r>
          </a:p>
          <a:p>
            <a:r>
              <a:rPr lang="en-US" altLang="zh-TW" sz="1400" dirty="0"/>
              <a:t>&lt;/div&gt;</a:t>
            </a:r>
            <a:endParaRPr lang="zh-TW" altLang="en-US" sz="1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23299" y="1686678"/>
            <a:ext cx="5483225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   放在導覽列跟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區塊中間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4547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輪播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(Carousel)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23299" y="2110237"/>
            <a:ext cx="5483225" cy="13187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sz="1400" dirty="0"/>
              <a:t>&lt;style&gt;</a:t>
            </a:r>
          </a:p>
          <a:p>
            <a:r>
              <a:rPr lang="zh-TW" altLang="en-US" sz="1400" dirty="0"/>
              <a:t>   </a:t>
            </a:r>
            <a:r>
              <a:rPr lang="en-US" altLang="zh-TW" sz="1400" dirty="0"/>
              <a:t>.carousel-item {</a:t>
            </a:r>
          </a:p>
          <a:p>
            <a:r>
              <a:rPr lang="en-US" altLang="zh-TW" sz="1400" dirty="0"/>
              <a:t>   </a:t>
            </a:r>
            <a:r>
              <a:rPr lang="zh-TW" altLang="en-US" sz="1400" dirty="0"/>
              <a:t>    </a:t>
            </a:r>
            <a:r>
              <a:rPr lang="en-US" altLang="zh-TW" sz="1400" dirty="0"/>
              <a:t>transition: transform 0.6s ease-in-out;</a:t>
            </a:r>
          </a:p>
          <a:p>
            <a:r>
              <a:rPr lang="en-US" altLang="zh-TW" sz="1400" dirty="0"/>
              <a:t> </a:t>
            </a:r>
            <a:r>
              <a:rPr lang="zh-TW" altLang="en-US" sz="1400" dirty="0"/>
              <a:t>  </a:t>
            </a:r>
            <a:r>
              <a:rPr lang="en-US" altLang="zh-TW" sz="1400" dirty="0"/>
              <a:t>}   </a:t>
            </a:r>
          </a:p>
          <a:p>
            <a:r>
              <a:rPr lang="en-US" altLang="zh-TW" sz="1400" dirty="0"/>
              <a:t>&lt;/style&gt;</a:t>
            </a:r>
            <a:endParaRPr lang="zh-TW" altLang="en-US" sz="1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58644" y="1709150"/>
            <a:ext cx="5772701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   增加下面項目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如果沒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slide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效果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加上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23299" y="4285401"/>
            <a:ext cx="5483225" cy="16166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sz="1400" dirty="0"/>
              <a:t>&lt;script&gt;</a:t>
            </a:r>
          </a:p>
          <a:p>
            <a:r>
              <a:rPr lang="en-US" altLang="zh-TW" sz="1400" dirty="0"/>
              <a:t>var </a:t>
            </a:r>
            <a:r>
              <a:rPr lang="en-US" altLang="zh-TW" sz="1400" dirty="0" err="1"/>
              <a:t>myCarousel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document.querySelector</a:t>
            </a:r>
            <a:r>
              <a:rPr lang="en-US" altLang="zh-TW" sz="1400" dirty="0"/>
              <a:t>('#</a:t>
            </a:r>
            <a:r>
              <a:rPr lang="en-US" altLang="zh-TW" sz="1400" dirty="0" err="1">
                <a:solidFill>
                  <a:schemeClr val="accent4">
                    <a:lumMod val="75000"/>
                  </a:schemeClr>
                </a:solidFill>
              </a:rPr>
              <a:t>myCarousel</a:t>
            </a:r>
            <a:r>
              <a:rPr lang="en-US" altLang="zh-TW" sz="1400" dirty="0"/>
              <a:t>')</a:t>
            </a:r>
          </a:p>
          <a:p>
            <a:r>
              <a:rPr lang="en-US" altLang="zh-TW" sz="1400" dirty="0"/>
              <a:t>var carousel = new </a:t>
            </a:r>
            <a:r>
              <a:rPr lang="en-US" altLang="zh-TW" sz="1400" dirty="0" err="1"/>
              <a:t>bootstrap.Carousel</a:t>
            </a:r>
            <a:r>
              <a:rPr lang="en-US" altLang="zh-TW" sz="1400" dirty="0"/>
              <a:t>(</a:t>
            </a:r>
            <a:r>
              <a:rPr lang="en-US" altLang="zh-TW" sz="1400" dirty="0" err="1"/>
              <a:t>myCarousel</a:t>
            </a:r>
            <a:r>
              <a:rPr lang="en-US" altLang="zh-TW" sz="1400" dirty="0"/>
              <a:t>, {</a:t>
            </a:r>
          </a:p>
          <a:p>
            <a:r>
              <a:rPr lang="en-US" altLang="zh-TW" sz="1400" dirty="0"/>
              <a:t>  </a:t>
            </a:r>
            <a:r>
              <a:rPr lang="zh-TW" altLang="en-US" sz="1400" dirty="0"/>
              <a:t> </a:t>
            </a:r>
            <a:r>
              <a:rPr lang="en-US" altLang="zh-TW" sz="1400" dirty="0"/>
              <a:t>interval: 2000</a:t>
            </a:r>
            <a:r>
              <a:rPr lang="zh-TW" altLang="en-US" sz="1400" dirty="0"/>
              <a:t>  </a:t>
            </a:r>
            <a:r>
              <a:rPr lang="en-US" altLang="zh-TW" sz="1400" dirty="0"/>
              <a:t>//</a:t>
            </a:r>
            <a:r>
              <a:rPr lang="zh-TW" altLang="en-US" sz="1400" dirty="0"/>
              <a:t>一張圖停頓</a:t>
            </a:r>
            <a:r>
              <a:rPr lang="en-US" altLang="zh-TW" sz="1400" dirty="0"/>
              <a:t>2</a:t>
            </a:r>
            <a:r>
              <a:rPr lang="zh-TW" altLang="en-US" sz="1400" dirty="0"/>
              <a:t>秒</a:t>
            </a:r>
            <a:endParaRPr lang="en-US" altLang="zh-TW" sz="1400" dirty="0"/>
          </a:p>
          <a:p>
            <a:r>
              <a:rPr lang="en-US" altLang="zh-TW" sz="1400" dirty="0"/>
              <a:t>})</a:t>
            </a:r>
          </a:p>
          <a:p>
            <a:r>
              <a:rPr lang="en-US" altLang="zh-TW" sz="1400" dirty="0"/>
              <a:t>&lt;/script&gt;</a:t>
            </a:r>
            <a:endParaRPr lang="zh-TW" altLang="en-US" sz="1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323299" y="3861842"/>
            <a:ext cx="5483225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   加在網頁最下方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&lt;/body&gt;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前面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34" y="2276697"/>
            <a:ext cx="5848993" cy="29834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序章  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Responsive Web Design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27117" y="1474652"/>
            <a:ext cx="11378555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響應式網頁設計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(Responsive Web Design, RWD)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是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Ethan Marcotte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於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2011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年提出的概念，是網頁設計的趨勢，讓網頁可以適應各種不同的裝置，</a:t>
            </a:r>
            <a:r>
              <a:rPr kumimoji="0" lang="zh-TW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依據不同的螢幕</a:t>
            </a:r>
            <a:r>
              <a:rPr kumimoji="0" lang="zh-TW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寬度</a:t>
            </a:r>
            <a:r>
              <a:rPr kumimoji="0" lang="zh-TW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，自動改變網頁排版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，提供最佳的視覺體驗。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響應式網頁設計是使用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HTML5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CSS3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開發前端網頁，和後端無關。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響應式網頁設計讓使用者不需要動手指頭縮放網頁，提升操作體驗。</a:t>
            </a:r>
            <a:endParaRPr lang="zh-TW" altLang="en-US" dirty="0"/>
          </a:p>
        </p:txBody>
      </p:sp>
      <p:sp>
        <p:nvSpPr>
          <p:cNvPr id="9" name="標題 1"/>
          <p:cNvSpPr txBox="1"/>
          <p:nvPr/>
        </p:nvSpPr>
        <p:spPr>
          <a:xfrm>
            <a:off x="677334" y="3336638"/>
            <a:ext cx="8596668" cy="7273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</a:rPr>
              <a:t>行動優先</a:t>
            </a:r>
          </a:p>
        </p:txBody>
      </p:sp>
      <p:sp>
        <p:nvSpPr>
          <p:cNvPr id="10" name="內容版面配置區 2"/>
          <p:cNvSpPr txBox="1"/>
          <p:nvPr/>
        </p:nvSpPr>
        <p:spPr>
          <a:xfrm>
            <a:off x="552566" y="3964083"/>
            <a:ext cx="11353106" cy="1899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BEF"/>
              </a:buClr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行動優先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(Mobile First)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是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Luke </a:t>
            </a:r>
            <a:r>
              <a:rPr lang="en-US" altLang="zh-TW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Wroblewski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於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2009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年提出的網頁設計理念，前端開發人員應該先設計在行動裝置上的操作體驗，再設計電腦的操作體驗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。</a:t>
            </a:r>
            <a:endParaRPr lang="en-US" altLang="zh-TW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pPr>
              <a:buClr>
                <a:srgbClr val="5FCBEF"/>
              </a:buClr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手機的螢幕寬度比較小，需要仔細設計如何將重要的內容，適當的擺放及佈置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。</a:t>
            </a:r>
            <a:endParaRPr lang="en-US" altLang="zh-TW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pPr>
              <a:buClr>
                <a:srgbClr val="5FCBEF"/>
              </a:buClr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手機常常是使用行動網路，需要考量如何縮小網頁的大小，以節省流量及加快網頁載入速度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。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597896" y="5695039"/>
            <a:ext cx="5849711" cy="661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設計給一般民眾使用之系統，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優先設計手機版</a:t>
            </a: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承包商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時，優先展示手機版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80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45474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6.Tabs(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頁籤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1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https://getbootstrap.com/docs/5.1/components/navs-tabs/</a:t>
            </a:r>
            <a:endParaRPr lang="zh-TW" altLang="en-US" sz="1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58644" y="1792006"/>
            <a:ext cx="11591611" cy="3610540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4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zh-TW" altLang="en-US" dirty="0"/>
              <a:t>&lt;div&gt;</a:t>
            </a:r>
          </a:p>
          <a:p>
            <a:r>
              <a:rPr lang="zh-TW" altLang="en-US" dirty="0"/>
              <a:t>  &lt;nav&gt;</a:t>
            </a:r>
          </a:p>
          <a:p>
            <a:r>
              <a:rPr lang="zh-TW" altLang="en-US" dirty="0"/>
              <a:t>    &lt;div class="nav nav-tabs" id="nav-tab" role="tablist"&gt;</a:t>
            </a:r>
          </a:p>
          <a:p>
            <a:r>
              <a:rPr lang="zh-TW" altLang="en-US" dirty="0"/>
              <a:t>      &lt;button class="nav-link active" id="nav-home-tab" data-bs-toggle="tab" data-bs-target="</a:t>
            </a:r>
            <a:r>
              <a:rPr lang="zh-TW" altLang="en-US" dirty="0">
                <a:solidFill>
                  <a:srgbClr val="7030A0"/>
                </a:solidFill>
              </a:rPr>
              <a:t>#nav-home</a:t>
            </a:r>
            <a:r>
              <a:rPr lang="zh-TW" altLang="en-US" dirty="0"/>
              <a:t>" type="button" role="tab" aria-controls="nav-home" aria-selected="true"&gt;報名方式&lt;/button&gt;</a:t>
            </a:r>
          </a:p>
          <a:p>
            <a:r>
              <a:rPr lang="zh-TW" altLang="en-US" dirty="0"/>
              <a:t>      &lt;button class="nav-link" id="nav-profile-tab" data-bs-toggle="tab" data-bs-target="</a:t>
            </a:r>
            <a:r>
              <a:rPr lang="zh-TW" altLang="en-US" dirty="0">
                <a:solidFill>
                  <a:schemeClr val="accent4">
                    <a:lumMod val="75000"/>
                  </a:schemeClr>
                </a:solidFill>
              </a:rPr>
              <a:t>#nav-profile</a:t>
            </a:r>
            <a:r>
              <a:rPr lang="zh-TW" altLang="en-US" dirty="0"/>
              <a:t>" type="button" role="tab" aria-controls="nav-profile" aria-selected="false"&gt;行程說明&lt;/button&gt;</a:t>
            </a:r>
          </a:p>
          <a:p>
            <a:r>
              <a:rPr lang="zh-TW" altLang="en-US" dirty="0"/>
              <a:t>      &lt;button class="nav-link" id="nav-contact-tab" data-bs-toggle="tab" data-bs-target="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#nav-contact</a:t>
            </a:r>
            <a:r>
              <a:rPr lang="zh-TW" altLang="en-US" dirty="0"/>
              <a:t>" type="button" role="tab" aria-controls="nav-contact" aria-selected="false"&gt;注意事項&lt;/button&gt;</a:t>
            </a:r>
          </a:p>
          <a:p>
            <a:r>
              <a:rPr lang="zh-TW" altLang="en-US" dirty="0"/>
              <a:t>    &lt;/div&gt;</a:t>
            </a:r>
          </a:p>
          <a:p>
            <a:r>
              <a:rPr lang="zh-TW" altLang="en-US" dirty="0"/>
              <a:t>  &lt;/nav&gt;</a:t>
            </a:r>
          </a:p>
          <a:p>
            <a:r>
              <a:rPr lang="zh-TW" altLang="en-US" dirty="0"/>
              <a:t>  &lt;div class="tab-content" id="nav-tabContent"&gt;</a:t>
            </a:r>
          </a:p>
          <a:p>
            <a:r>
              <a:rPr lang="zh-TW" altLang="en-US" dirty="0"/>
              <a:t>    &lt;div class="tab-pane fade 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show active</a:t>
            </a:r>
            <a:r>
              <a:rPr lang="zh-TW" altLang="en-US" dirty="0"/>
              <a:t>" id="</a:t>
            </a:r>
            <a:r>
              <a:rPr lang="zh-TW" altLang="en-US" dirty="0">
                <a:solidFill>
                  <a:srgbClr val="7030A0"/>
                </a:solidFill>
              </a:rPr>
              <a:t>nav-home</a:t>
            </a:r>
            <a:r>
              <a:rPr lang="zh-TW" altLang="en-US" dirty="0"/>
              <a:t>" role="tabpanel" aria-labelledby="nav-home-tab"&gt;</a:t>
            </a:r>
            <a:r>
              <a:rPr lang="en-US" altLang="zh-TW" dirty="0"/>
              <a:t>A</a:t>
            </a:r>
            <a:r>
              <a:rPr lang="zh-TW" altLang="en-US" dirty="0"/>
              <a:t>A&lt;/div&gt;</a:t>
            </a:r>
          </a:p>
          <a:p>
            <a:r>
              <a:rPr lang="zh-TW" altLang="en-US" dirty="0"/>
              <a:t>    &lt;div class="tab-pane fade" id="</a:t>
            </a:r>
            <a:r>
              <a:rPr lang="zh-TW" altLang="en-US" dirty="0">
                <a:solidFill>
                  <a:schemeClr val="accent4">
                    <a:lumMod val="75000"/>
                  </a:schemeClr>
                </a:solidFill>
              </a:rPr>
              <a:t>nav-profile</a:t>
            </a:r>
            <a:r>
              <a:rPr lang="zh-TW" altLang="en-US" dirty="0"/>
              <a:t>" role="tabpanel" aria-labelledby="nav-profile-tab"&gt;B</a:t>
            </a:r>
            <a:r>
              <a:rPr lang="en-US" altLang="zh-TW" dirty="0"/>
              <a:t>B</a:t>
            </a:r>
            <a:r>
              <a:rPr lang="zh-TW" altLang="en-US" dirty="0"/>
              <a:t>&lt;/div&gt;</a:t>
            </a:r>
          </a:p>
          <a:p>
            <a:r>
              <a:rPr lang="zh-TW" altLang="en-US" dirty="0"/>
              <a:t>    &lt;div class="tab-pane fade" id="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nav-contact</a:t>
            </a:r>
            <a:r>
              <a:rPr lang="zh-TW" altLang="en-US" dirty="0"/>
              <a:t>" role="tabpanel" aria-labelledby="nav-contact-tab"&gt;C</a:t>
            </a:r>
            <a:r>
              <a:rPr lang="en-US" altLang="zh-TW" dirty="0"/>
              <a:t>C</a:t>
            </a:r>
            <a:r>
              <a:rPr lang="zh-TW" altLang="en-US" dirty="0"/>
              <a:t>&lt;/div&gt;</a:t>
            </a:r>
          </a:p>
          <a:p>
            <a:r>
              <a:rPr lang="zh-TW" altLang="en-US" dirty="0"/>
              <a:t>  &lt;/div&gt;</a:t>
            </a:r>
          </a:p>
          <a:p>
            <a:r>
              <a:rPr lang="zh-TW" altLang="en-US" dirty="0"/>
              <a:t>&lt;/div&gt;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58644" y="1422728"/>
            <a:ext cx="5483225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   放在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區塊與報名表單中間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893455" y="5234007"/>
            <a:ext cx="4008582" cy="14874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>
              <a:defRPr sz="14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&lt;style&gt;</a:t>
            </a: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.tab-content{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border-bottom: 1px solid #dee2e6;</a:t>
            </a: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    border-left: 1px solid #dee2e6;</a:t>
            </a: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    border-right: 1px solid #dee2e6;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}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&lt;/style&gt;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793" y="721733"/>
            <a:ext cx="5674423" cy="11867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81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19625" y="2679065"/>
            <a:ext cx="3834130" cy="1325880"/>
          </a:xfrm>
        </p:spPr>
        <p:txBody>
          <a:bodyPr/>
          <a:lstStyle/>
          <a:p>
            <a:r>
              <a:rPr lang="en-US" altLang="zh-TW" b="1" dirty="0"/>
              <a:t>Thank You!</a:t>
            </a:r>
            <a:endParaRPr lang="zh-TW" altLang="en-US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序章  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vs.   APP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9</a:t>
            </a:fld>
            <a:endParaRPr lang="zh-TW" altLang="en-US"/>
          </a:p>
        </p:txBody>
      </p:sp>
      <p:graphicFrame>
        <p:nvGraphicFramePr>
          <p:cNvPr id="6" name="內容版面配置區 4"/>
          <p:cNvGraphicFramePr/>
          <p:nvPr/>
        </p:nvGraphicFramePr>
        <p:xfrm>
          <a:off x="677863" y="2160588"/>
          <a:ext cx="10634571" cy="3235960"/>
        </p:xfrm>
        <a:graphic>
          <a:graphicData uri="http://schemas.openxmlformats.org/drawingml/2006/table">
            <a:tbl>
              <a:tblPr firstRow="1" bandRow="1"/>
              <a:tblGrid>
                <a:gridCol w="124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3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4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RWD</a:t>
                      </a:r>
                      <a:r>
                        <a:rPr lang="zh-TW" altLang="en-US" dirty="0"/>
                        <a:t>網站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App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成本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較低，就是網站開發費用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較高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使用方式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使用瀏覽器開啟網頁即可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需要下載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並安裝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更新方式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開發人員在伺服器端修改網頁即可，確保使用者是使用新版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開發人員更新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後，需審核上架，且請求使用者更新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，使用者不更新，就還是舊版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手機資源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不會占用手機空間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占用手機空間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開發平台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個網站可以跨平台使用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需要設計</a:t>
                      </a:r>
                      <a:r>
                        <a:rPr lang="en-US" altLang="zh-TW" dirty="0"/>
                        <a:t>Android App</a:t>
                      </a:r>
                      <a:r>
                        <a:rPr lang="zh-TW" altLang="en-US" dirty="0"/>
                        <a:t>與</a:t>
                      </a:r>
                      <a:r>
                        <a:rPr lang="en-US" altLang="zh-TW" dirty="0"/>
                        <a:t>iOS App</a:t>
                      </a:r>
                      <a:r>
                        <a:rPr lang="zh-TW" altLang="en-US" dirty="0"/>
                        <a:t>且分別上架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手機功能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只有</a:t>
                      </a:r>
                      <a:r>
                        <a:rPr lang="en-US" altLang="zh-TW" dirty="0"/>
                        <a:t>HTML5</a:t>
                      </a:r>
                      <a:r>
                        <a:rPr lang="zh-TW" altLang="en-US" dirty="0"/>
                        <a:t>的功能，例如：定位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可以推播、定位、打電話、相機等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評分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不會被評分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Google Play Store</a:t>
                      </a:r>
                      <a:r>
                        <a:rPr lang="zh-TW" altLang="en-US" dirty="0"/>
                        <a:t>和</a:t>
                      </a:r>
                      <a:r>
                        <a:rPr lang="en-US" altLang="zh-TW" dirty="0"/>
                        <a:t>App Store</a:t>
                      </a:r>
                      <a:r>
                        <a:rPr lang="zh-TW" altLang="en-US" dirty="0"/>
                        <a:t>都會對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評分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13280</Words>
  <Application>Microsoft Office PowerPoint</Application>
  <PresentationFormat>寬螢幕</PresentationFormat>
  <Paragraphs>1636</Paragraphs>
  <Slides>81</Slides>
  <Notes>7</Notes>
  <HiddenSlides>0</HiddenSlides>
  <MMClips>0</MMClips>
  <ScaleCrop>false</ScaleCrop>
  <HeadingPairs>
    <vt:vector size="8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81</vt:i4>
      </vt:variant>
    </vt:vector>
  </HeadingPairs>
  <TitlesOfParts>
    <vt:vector size="97" baseType="lpstr">
      <vt:lpstr>Aharoni</vt:lpstr>
      <vt:lpstr>等线</vt:lpstr>
      <vt:lpstr>LiHei Pro</vt:lpstr>
      <vt:lpstr>Microsoft YaHei</vt:lpstr>
      <vt:lpstr>华文细黑</vt:lpstr>
      <vt:lpstr>微軟正黑體</vt:lpstr>
      <vt:lpstr>新細明體</vt:lpstr>
      <vt:lpstr>標楷體</vt:lpstr>
      <vt:lpstr>Arial</vt:lpstr>
      <vt:lpstr>Calibri</vt:lpstr>
      <vt:lpstr>Calibri Light</vt:lpstr>
      <vt:lpstr>Consolas</vt:lpstr>
      <vt:lpstr>Trebuchet MS</vt:lpstr>
      <vt:lpstr>Wingdings 3</vt:lpstr>
      <vt:lpstr>Office 佈景主題</vt:lpstr>
      <vt:lpstr>Bitmap Image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資訊處 - 資二組</dc:creator>
  <cp:lastModifiedBy>User</cp:lastModifiedBy>
  <cp:revision>784</cp:revision>
  <dcterms:created xsi:type="dcterms:W3CDTF">2022-07-07T04:58:00Z</dcterms:created>
  <dcterms:modified xsi:type="dcterms:W3CDTF">2024-05-09T07:49:24Z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0x010100BD116F0A26BB0E48B86DA6C32B53379A</vt:lpwstr>
  </property>
  <property fmtid="{D5CDD505-2E9C-101B-9397-08002B2CF9AE}" pid="3" name="KSOProductBuildVer">
    <vt:lpwstr>1028-10.8.0.6003</vt:lpwstr>
  </property>
</Properties>
</file>